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0" r:id="rId5"/>
    <p:sldId id="263" r:id="rId6"/>
    <p:sldId id="261" r:id="rId7"/>
    <p:sldId id="262" r:id="rId8"/>
    <p:sldId id="264" r:id="rId9"/>
    <p:sldId id="294" r:id="rId10"/>
    <p:sldId id="265" r:id="rId11"/>
    <p:sldId id="266" r:id="rId12"/>
    <p:sldId id="288" r:id="rId13"/>
    <p:sldId id="290" r:id="rId14"/>
    <p:sldId id="267" r:id="rId15"/>
    <p:sldId id="289" r:id="rId16"/>
    <p:sldId id="291" r:id="rId17"/>
    <p:sldId id="293" r:id="rId18"/>
    <p:sldId id="268" r:id="rId19"/>
    <p:sldId id="269" r:id="rId20"/>
    <p:sldId id="285" r:id="rId21"/>
    <p:sldId id="270" r:id="rId22"/>
    <p:sldId id="272" r:id="rId23"/>
    <p:sldId id="292" r:id="rId24"/>
    <p:sldId id="271" r:id="rId25"/>
    <p:sldId id="273" r:id="rId26"/>
    <p:sldId id="274" r:id="rId27"/>
    <p:sldId id="275" r:id="rId28"/>
    <p:sldId id="276" r:id="rId29"/>
    <p:sldId id="277" r:id="rId30"/>
    <p:sldId id="278" r:id="rId31"/>
    <p:sldId id="295" r:id="rId32"/>
    <p:sldId id="279" r:id="rId33"/>
    <p:sldId id="280" r:id="rId34"/>
    <p:sldId id="281" r:id="rId35"/>
    <p:sldId id="282" r:id="rId36"/>
    <p:sldId id="296" r:id="rId37"/>
    <p:sldId id="299" r:id="rId38"/>
    <p:sldId id="29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2BB251-77FB-5D2F-1F68-86080347D7F1}" name="Anthony Renard" initials="AR" userId="b4a9f25be348ee7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F9021"/>
    <a:srgbClr val="008E15"/>
    <a:srgbClr val="9ACD4C"/>
    <a:srgbClr val="000000"/>
    <a:srgbClr val="FF0000"/>
    <a:srgbClr val="EFF6E9"/>
    <a:srgbClr val="9B3F2C"/>
    <a:srgbClr val="E24838"/>
    <a:srgbClr val="D35940"/>
    <a:srgbClr val="DEED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84"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dirty="0"/>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dirty="0"/>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dirty="0"/>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dirty="0"/>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F39F99-66E4-1E51-2BE4-88B33E510666}"/>
              </a:ext>
            </a:extLst>
          </p:cNvPr>
          <p:cNvSpPr>
            <a:spLocks noGrp="1"/>
          </p:cNvSpPr>
          <p:nvPr>
            <p:ph type="ctrTitle"/>
          </p:nvPr>
        </p:nvSpPr>
        <p:spPr>
          <a:xfrm>
            <a:off x="750357" y="173972"/>
            <a:ext cx="11441643" cy="1167066"/>
          </a:xfrm>
        </p:spPr>
        <p:txBody>
          <a:bodyPr>
            <a:normAutofit/>
          </a:bodyPr>
          <a:lstStyle/>
          <a:p>
            <a:pPr algn="ctr"/>
            <a:r>
              <a:rPr lang="fr-FR" sz="2800" dirty="0"/>
              <a:t>Projet 2 : Participez à un concours sur la Smart City</a:t>
            </a:r>
          </a:p>
        </p:txBody>
      </p:sp>
      <p:sp>
        <p:nvSpPr>
          <p:cNvPr id="3" name="Sous-titre 2">
            <a:extLst>
              <a:ext uri="{FF2B5EF4-FFF2-40B4-BE49-F238E27FC236}">
                <a16:creationId xmlns:a16="http://schemas.microsoft.com/office/drawing/2014/main" id="{EEB47E22-8D11-FA30-2A81-B6AFCAFCCE23}"/>
              </a:ext>
            </a:extLst>
          </p:cNvPr>
          <p:cNvSpPr>
            <a:spLocks noGrp="1"/>
          </p:cNvSpPr>
          <p:nvPr>
            <p:ph type="subTitle" idx="1"/>
          </p:nvPr>
        </p:nvSpPr>
        <p:spPr>
          <a:xfrm>
            <a:off x="2582333" y="5287025"/>
            <a:ext cx="9144000" cy="1655762"/>
          </a:xfrm>
        </p:spPr>
        <p:txBody>
          <a:bodyPr>
            <a:normAutofit/>
          </a:bodyPr>
          <a:lstStyle/>
          <a:p>
            <a:r>
              <a:rPr lang="fr-FR" sz="1600" b="1" i="0" dirty="0">
                <a:effectLst/>
                <a:latin typeface="Montserrat"/>
              </a:rPr>
              <a:t>Aider Paris à devenir une SMART CITY dans le cadre du programme « Végétalisons la ville »</a:t>
            </a:r>
            <a:endParaRPr lang="fr-FR" sz="1600" dirty="0"/>
          </a:p>
        </p:txBody>
      </p:sp>
      <p:pic>
        <p:nvPicPr>
          <p:cNvPr id="5" name="Image 4">
            <a:extLst>
              <a:ext uri="{FF2B5EF4-FFF2-40B4-BE49-F238E27FC236}">
                <a16:creationId xmlns:a16="http://schemas.microsoft.com/office/drawing/2014/main" id="{429C0896-C0CD-1F7D-105D-657252C106AE}"/>
              </a:ext>
            </a:extLst>
          </p:cNvPr>
          <p:cNvPicPr>
            <a:picLocks noChangeAspect="1"/>
          </p:cNvPicPr>
          <p:nvPr/>
        </p:nvPicPr>
        <p:blipFill>
          <a:blip r:embed="rId2"/>
          <a:stretch>
            <a:fillRect/>
          </a:stretch>
        </p:blipFill>
        <p:spPr>
          <a:xfrm>
            <a:off x="4026415" y="1681209"/>
            <a:ext cx="4889525" cy="3495581"/>
          </a:xfrm>
          <a:prstGeom prst="rect">
            <a:avLst/>
          </a:prstGeom>
        </p:spPr>
      </p:pic>
    </p:spTree>
    <p:extLst>
      <p:ext uri="{BB962C8B-B14F-4D97-AF65-F5344CB8AC3E}">
        <p14:creationId xmlns:p14="http://schemas.microsoft.com/office/powerpoint/2010/main" val="297205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ZoneTexte 29">
            <a:extLst>
              <a:ext uri="{FF2B5EF4-FFF2-40B4-BE49-F238E27FC236}">
                <a16:creationId xmlns:a16="http://schemas.microsoft.com/office/drawing/2014/main" id="{43C0C7F9-7657-BC03-0020-B20F332DF607}"/>
              </a:ext>
            </a:extLst>
          </p:cNvPr>
          <p:cNvSpPr txBox="1"/>
          <p:nvPr/>
        </p:nvSpPr>
        <p:spPr>
          <a:xfrm>
            <a:off x="8816312" y="2490999"/>
            <a:ext cx="2734733" cy="369332"/>
          </a:xfrm>
          <a:prstGeom prst="rect">
            <a:avLst/>
          </a:prstGeom>
          <a:noFill/>
        </p:spPr>
        <p:txBody>
          <a:bodyPr wrap="square" rtlCol="0">
            <a:spAutoFit/>
          </a:bodyPr>
          <a:lstStyle/>
          <a:p>
            <a:r>
              <a:rPr lang="fr-FR" dirty="0"/>
              <a:t>Valeurs trop élevées</a:t>
            </a:r>
          </a:p>
        </p:txBody>
      </p:sp>
      <p:sp>
        <p:nvSpPr>
          <p:cNvPr id="34" name="ZoneTexte 33">
            <a:extLst>
              <a:ext uri="{FF2B5EF4-FFF2-40B4-BE49-F238E27FC236}">
                <a16:creationId xmlns:a16="http://schemas.microsoft.com/office/drawing/2014/main" id="{C446489B-4702-29C0-5C7C-88424EBD1500}"/>
              </a:ext>
            </a:extLst>
          </p:cNvPr>
          <p:cNvSpPr txBox="1"/>
          <p:nvPr/>
        </p:nvSpPr>
        <p:spPr>
          <a:xfrm>
            <a:off x="8816312" y="2110693"/>
            <a:ext cx="2734733" cy="369332"/>
          </a:xfrm>
          <a:prstGeom prst="rect">
            <a:avLst/>
          </a:prstGeom>
          <a:noFill/>
        </p:spPr>
        <p:txBody>
          <a:bodyPr wrap="square" rtlCol="0">
            <a:spAutoFit/>
          </a:bodyPr>
          <a:lstStyle/>
          <a:p>
            <a:r>
              <a:rPr lang="fr-FR" dirty="0"/>
              <a:t>Valeurs trop basses</a:t>
            </a:r>
          </a:p>
        </p:txBody>
      </p:sp>
      <p:sp>
        <p:nvSpPr>
          <p:cNvPr id="22" name="Titre 1">
            <a:extLst>
              <a:ext uri="{FF2B5EF4-FFF2-40B4-BE49-F238E27FC236}">
                <a16:creationId xmlns:a16="http://schemas.microsoft.com/office/drawing/2014/main" id="{85BB368F-E13B-6B1E-584A-06E31B5DF88B}"/>
              </a:ext>
            </a:extLst>
          </p:cNvPr>
          <p:cNvSpPr txBox="1">
            <a:spLocks/>
          </p:cNvSpPr>
          <p:nvPr/>
        </p:nvSpPr>
        <p:spPr>
          <a:xfrm>
            <a:off x="1365693" y="234322"/>
            <a:ext cx="8811239" cy="44364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100" dirty="0">
                <a:solidFill>
                  <a:schemeClr val="bg1"/>
                </a:solidFill>
                <a:latin typeface="Montserrat"/>
              </a:rPr>
              <a:t>Exploration des données </a:t>
            </a:r>
            <a:r>
              <a:rPr lang="fr-FR" sz="3100" dirty="0">
                <a:solidFill>
                  <a:schemeClr val="bg1"/>
                </a:solidFill>
                <a:latin typeface="Montserrat"/>
                <a:sym typeface="Wingdings" panose="05000000000000000000" pitchFamily="2" charset="2"/>
              </a:rPr>
              <a:t> </a:t>
            </a:r>
            <a:r>
              <a:rPr lang="fr-FR" sz="3200" dirty="0">
                <a:solidFill>
                  <a:schemeClr val="bg1"/>
                </a:solidFill>
                <a:latin typeface="Montserrat"/>
              </a:rPr>
              <a:t>OUTLIERS</a:t>
            </a:r>
            <a:r>
              <a:rPr lang="fr-FR" sz="3200" dirty="0">
                <a:solidFill>
                  <a:schemeClr val="bg1"/>
                </a:solidFill>
                <a:latin typeface="Montserrat"/>
                <a:sym typeface="Wingdings" panose="05000000000000000000" pitchFamily="2" charset="2"/>
              </a:rPr>
              <a:t> </a:t>
            </a:r>
            <a:r>
              <a:rPr lang="fr-FR" sz="3200" dirty="0">
                <a:latin typeface="Montserrat"/>
                <a:sym typeface="Wingdings" panose="05000000000000000000" pitchFamily="2" charset="2"/>
              </a:rPr>
              <a:t>Circonférence et hauteur</a:t>
            </a:r>
            <a:endParaRPr lang="fr-FR" sz="3100" dirty="0">
              <a:latin typeface="Montserrat"/>
            </a:endParaRPr>
          </a:p>
        </p:txBody>
      </p:sp>
      <p:graphicFrame>
        <p:nvGraphicFramePr>
          <p:cNvPr id="26" name="Tableau 27">
            <a:extLst>
              <a:ext uri="{FF2B5EF4-FFF2-40B4-BE49-F238E27FC236}">
                <a16:creationId xmlns:a16="http://schemas.microsoft.com/office/drawing/2014/main" id="{1616B87F-0434-2290-15D5-8C3C8FB3985D}"/>
              </a:ext>
            </a:extLst>
          </p:cNvPr>
          <p:cNvGraphicFramePr>
            <a:graphicFrameLocks noGrp="1"/>
          </p:cNvGraphicFramePr>
          <p:nvPr>
            <p:extLst>
              <p:ext uri="{D42A27DB-BD31-4B8C-83A1-F6EECF244321}">
                <p14:modId xmlns:p14="http://schemas.microsoft.com/office/powerpoint/2010/main" val="3539425857"/>
              </p:ext>
            </p:extLst>
          </p:nvPr>
        </p:nvGraphicFramePr>
        <p:xfrm>
          <a:off x="2687520" y="1801373"/>
          <a:ext cx="5740400" cy="1112520"/>
        </p:xfrm>
        <a:graphic>
          <a:graphicData uri="http://schemas.openxmlformats.org/drawingml/2006/table">
            <a:tbl>
              <a:tblPr firstRow="1" bandRow="1">
                <a:tableStyleId>{5C22544A-7EE6-4342-B048-85BDC9FD1C3A}</a:tableStyleId>
              </a:tblPr>
              <a:tblGrid>
                <a:gridCol w="1989666">
                  <a:extLst>
                    <a:ext uri="{9D8B030D-6E8A-4147-A177-3AD203B41FA5}">
                      <a16:colId xmlns:a16="http://schemas.microsoft.com/office/drawing/2014/main" val="1089637012"/>
                    </a:ext>
                  </a:extLst>
                </a:gridCol>
                <a:gridCol w="1930400">
                  <a:extLst>
                    <a:ext uri="{9D8B030D-6E8A-4147-A177-3AD203B41FA5}">
                      <a16:colId xmlns:a16="http://schemas.microsoft.com/office/drawing/2014/main" val="4182812898"/>
                    </a:ext>
                  </a:extLst>
                </a:gridCol>
                <a:gridCol w="1820334">
                  <a:extLst>
                    <a:ext uri="{9D8B030D-6E8A-4147-A177-3AD203B41FA5}">
                      <a16:colId xmlns:a16="http://schemas.microsoft.com/office/drawing/2014/main" val="1363375442"/>
                    </a:ext>
                  </a:extLst>
                </a:gridCol>
              </a:tblGrid>
              <a:tr h="370840">
                <a:tc>
                  <a:txBody>
                    <a:bodyPr/>
                    <a:lstStyle/>
                    <a:p>
                      <a:pPr algn="ctr"/>
                      <a:endParaRPr lang="fr-FR" dirty="0"/>
                    </a:p>
                  </a:txBody>
                  <a:tcPr>
                    <a:solidFill>
                      <a:schemeClr val="bg1"/>
                    </a:solidFill>
                  </a:tcPr>
                </a:tc>
                <a:tc>
                  <a:txBody>
                    <a:bodyPr/>
                    <a:lstStyle/>
                    <a:p>
                      <a:pPr algn="ctr"/>
                      <a:r>
                        <a:rPr lang="fr-FR" dirty="0"/>
                        <a:t>circonference_cm</a:t>
                      </a:r>
                    </a:p>
                  </a:txBody>
                  <a:tcPr/>
                </a:tc>
                <a:tc>
                  <a:txBody>
                    <a:bodyPr/>
                    <a:lstStyle/>
                    <a:p>
                      <a:pPr algn="ctr"/>
                      <a:r>
                        <a:rPr lang="fr-FR" dirty="0"/>
                        <a:t>hauteur_m</a:t>
                      </a:r>
                    </a:p>
                  </a:txBody>
                  <a:tcPr/>
                </a:tc>
                <a:extLst>
                  <a:ext uri="{0D108BD9-81ED-4DB2-BD59-A6C34878D82A}">
                    <a16:rowId xmlns:a16="http://schemas.microsoft.com/office/drawing/2014/main" val="3342433337"/>
                  </a:ext>
                </a:extLst>
              </a:tr>
              <a:tr h="370840">
                <a:tc>
                  <a:txBody>
                    <a:bodyPr/>
                    <a:lstStyle/>
                    <a:p>
                      <a:pPr algn="ctr"/>
                      <a:r>
                        <a:rPr lang="fr-FR" dirty="0"/>
                        <a:t>Min</a:t>
                      </a:r>
                    </a:p>
                  </a:txBody>
                  <a:tcPr/>
                </a:tc>
                <a:tc>
                  <a:txBody>
                    <a:bodyPr/>
                    <a:lstStyle/>
                    <a:p>
                      <a:pPr algn="ctr"/>
                      <a:r>
                        <a:rPr lang="fr-FR" dirty="0"/>
                        <a:t>0</a:t>
                      </a:r>
                    </a:p>
                  </a:txBody>
                  <a:tcPr/>
                </a:tc>
                <a:tc>
                  <a:txBody>
                    <a:bodyPr/>
                    <a:lstStyle/>
                    <a:p>
                      <a:pPr algn="ctr"/>
                      <a:r>
                        <a:rPr lang="fr-FR" dirty="0"/>
                        <a:t>0</a:t>
                      </a:r>
                    </a:p>
                  </a:txBody>
                  <a:tcPr/>
                </a:tc>
                <a:extLst>
                  <a:ext uri="{0D108BD9-81ED-4DB2-BD59-A6C34878D82A}">
                    <a16:rowId xmlns:a16="http://schemas.microsoft.com/office/drawing/2014/main" val="3155101391"/>
                  </a:ext>
                </a:extLst>
              </a:tr>
              <a:tr h="370840">
                <a:tc>
                  <a:txBody>
                    <a:bodyPr/>
                    <a:lstStyle/>
                    <a:p>
                      <a:pPr algn="ctr"/>
                      <a:r>
                        <a:rPr lang="fr-FR" dirty="0"/>
                        <a:t>Max</a:t>
                      </a:r>
                    </a:p>
                  </a:txBody>
                  <a:tcPr/>
                </a:tc>
                <a:tc>
                  <a:txBody>
                    <a:bodyPr/>
                    <a:lstStyle/>
                    <a:p>
                      <a:pPr algn="ctr"/>
                      <a:r>
                        <a:rPr lang="fr-FR" dirty="0"/>
                        <a:t>250255</a:t>
                      </a:r>
                    </a:p>
                  </a:txBody>
                  <a:tcPr/>
                </a:tc>
                <a:tc>
                  <a:txBody>
                    <a:bodyPr/>
                    <a:lstStyle/>
                    <a:p>
                      <a:pPr algn="ctr"/>
                      <a:r>
                        <a:rPr lang="fr-FR" dirty="0"/>
                        <a:t>881818</a:t>
                      </a:r>
                    </a:p>
                  </a:txBody>
                  <a:tcPr/>
                </a:tc>
                <a:extLst>
                  <a:ext uri="{0D108BD9-81ED-4DB2-BD59-A6C34878D82A}">
                    <a16:rowId xmlns:a16="http://schemas.microsoft.com/office/drawing/2014/main" val="3920553602"/>
                  </a:ext>
                </a:extLst>
              </a:tr>
            </a:tbl>
          </a:graphicData>
        </a:graphic>
      </p:graphicFrame>
      <p:cxnSp>
        <p:nvCxnSpPr>
          <p:cNvPr id="36" name="Connecteur droit avec flèche 35">
            <a:extLst>
              <a:ext uri="{FF2B5EF4-FFF2-40B4-BE49-F238E27FC236}">
                <a16:creationId xmlns:a16="http://schemas.microsoft.com/office/drawing/2014/main" id="{C4A252CE-CFF1-A6AC-60E2-C47EF1CB1B43}"/>
              </a:ext>
            </a:extLst>
          </p:cNvPr>
          <p:cNvCxnSpPr/>
          <p:nvPr/>
        </p:nvCxnSpPr>
        <p:spPr>
          <a:xfrm>
            <a:off x="8427920" y="2357633"/>
            <a:ext cx="38839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7" name="Connecteur droit avec flèche 36">
            <a:extLst>
              <a:ext uri="{FF2B5EF4-FFF2-40B4-BE49-F238E27FC236}">
                <a16:creationId xmlns:a16="http://schemas.microsoft.com/office/drawing/2014/main" id="{9C35E1C9-ECF6-2769-B8F2-D91F355F462F}"/>
              </a:ext>
            </a:extLst>
          </p:cNvPr>
          <p:cNvCxnSpPr/>
          <p:nvPr/>
        </p:nvCxnSpPr>
        <p:spPr>
          <a:xfrm>
            <a:off x="8427920" y="2679803"/>
            <a:ext cx="38839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ZoneTexte 37">
            <a:extLst>
              <a:ext uri="{FF2B5EF4-FFF2-40B4-BE49-F238E27FC236}">
                <a16:creationId xmlns:a16="http://schemas.microsoft.com/office/drawing/2014/main" id="{8710FADD-042F-1298-773D-896D64675CCD}"/>
              </a:ext>
            </a:extLst>
          </p:cNvPr>
          <p:cNvSpPr txBox="1"/>
          <p:nvPr/>
        </p:nvSpPr>
        <p:spPr>
          <a:xfrm>
            <a:off x="3276862" y="2997677"/>
            <a:ext cx="6061077" cy="369332"/>
          </a:xfrm>
          <a:prstGeom prst="rect">
            <a:avLst/>
          </a:prstGeom>
          <a:noFill/>
        </p:spPr>
        <p:txBody>
          <a:bodyPr wrap="square" rtlCol="0">
            <a:spAutoFit/>
          </a:bodyPr>
          <a:lstStyle/>
          <a:p>
            <a:r>
              <a:rPr lang="fr-FR" dirty="0"/>
              <a:t>Analysons ces 2 colonnes pour rectifier ces « outliers »</a:t>
            </a:r>
          </a:p>
        </p:txBody>
      </p:sp>
      <p:pic>
        <p:nvPicPr>
          <p:cNvPr id="39" name="Image 38">
            <a:extLst>
              <a:ext uri="{FF2B5EF4-FFF2-40B4-BE49-F238E27FC236}">
                <a16:creationId xmlns:a16="http://schemas.microsoft.com/office/drawing/2014/main" id="{5E10BD84-7333-C8BA-6D77-1F9D689CD183}"/>
              </a:ext>
            </a:extLst>
          </p:cNvPr>
          <p:cNvPicPr>
            <a:picLocks noChangeAspect="1"/>
          </p:cNvPicPr>
          <p:nvPr/>
        </p:nvPicPr>
        <p:blipFill>
          <a:blip r:embed="rId2"/>
          <a:stretch>
            <a:fillRect/>
          </a:stretch>
        </p:blipFill>
        <p:spPr>
          <a:xfrm>
            <a:off x="2619784" y="3814918"/>
            <a:ext cx="1979324" cy="2099733"/>
          </a:xfrm>
          <a:prstGeom prst="rect">
            <a:avLst/>
          </a:prstGeom>
        </p:spPr>
      </p:pic>
      <p:cxnSp>
        <p:nvCxnSpPr>
          <p:cNvPr id="41" name="Connecteur droit avec flèche 40">
            <a:extLst>
              <a:ext uri="{FF2B5EF4-FFF2-40B4-BE49-F238E27FC236}">
                <a16:creationId xmlns:a16="http://schemas.microsoft.com/office/drawing/2014/main" id="{8082CB77-248B-4D2D-540A-31F5E0B20D03}"/>
              </a:ext>
            </a:extLst>
          </p:cNvPr>
          <p:cNvCxnSpPr/>
          <p:nvPr/>
        </p:nvCxnSpPr>
        <p:spPr>
          <a:xfrm>
            <a:off x="4918340" y="3814918"/>
            <a:ext cx="0" cy="2099733"/>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3" name="ZoneTexte 42">
            <a:extLst>
              <a:ext uri="{FF2B5EF4-FFF2-40B4-BE49-F238E27FC236}">
                <a16:creationId xmlns:a16="http://schemas.microsoft.com/office/drawing/2014/main" id="{640C8EC0-DEDA-F490-BF90-A9FA08E81AFA}"/>
              </a:ext>
            </a:extLst>
          </p:cNvPr>
          <p:cNvSpPr txBox="1"/>
          <p:nvPr/>
        </p:nvSpPr>
        <p:spPr>
          <a:xfrm>
            <a:off x="3986212" y="4541618"/>
            <a:ext cx="6104466" cy="646331"/>
          </a:xfrm>
          <a:prstGeom prst="rect">
            <a:avLst/>
          </a:prstGeom>
          <a:noFill/>
        </p:spPr>
        <p:txBody>
          <a:bodyPr wrap="square">
            <a:spAutoFit/>
          </a:bodyPr>
          <a:lstStyle/>
          <a:p>
            <a:pPr algn="ctr"/>
            <a:r>
              <a:rPr lang="fr-FR" dirty="0"/>
              <a:t>Un arbre ne peut pas mesurer 881km de haut</a:t>
            </a:r>
          </a:p>
          <a:p>
            <a:pPr algn="ctr"/>
            <a:r>
              <a:rPr lang="fr-FR" dirty="0"/>
              <a:t>Il ne peut pas non plus faire 0 m de haut</a:t>
            </a:r>
          </a:p>
        </p:txBody>
      </p:sp>
      <p:sp>
        <p:nvSpPr>
          <p:cNvPr id="44" name="ZoneTexte 43">
            <a:extLst>
              <a:ext uri="{FF2B5EF4-FFF2-40B4-BE49-F238E27FC236}">
                <a16:creationId xmlns:a16="http://schemas.microsoft.com/office/drawing/2014/main" id="{8527A4D6-A367-2D64-3B28-DB3025FF00B4}"/>
              </a:ext>
            </a:extLst>
          </p:cNvPr>
          <p:cNvSpPr txBox="1"/>
          <p:nvPr/>
        </p:nvSpPr>
        <p:spPr>
          <a:xfrm>
            <a:off x="2088742" y="5995020"/>
            <a:ext cx="6104466" cy="646331"/>
          </a:xfrm>
          <a:prstGeom prst="rect">
            <a:avLst/>
          </a:prstGeom>
          <a:noFill/>
        </p:spPr>
        <p:txBody>
          <a:bodyPr wrap="square">
            <a:spAutoFit/>
          </a:bodyPr>
          <a:lstStyle/>
          <a:p>
            <a:pPr algn="ctr"/>
            <a:r>
              <a:rPr lang="fr-FR" dirty="0"/>
              <a:t>Un arbre ne peut pas avoir une circonférence de 250m</a:t>
            </a:r>
          </a:p>
          <a:p>
            <a:pPr algn="ctr"/>
            <a:r>
              <a:rPr lang="fr-FR" dirty="0"/>
              <a:t>Il ne peut pas non plus faire 0 cm de circonférence</a:t>
            </a:r>
          </a:p>
        </p:txBody>
      </p:sp>
      <p:cxnSp>
        <p:nvCxnSpPr>
          <p:cNvPr id="45" name="Connecteur droit avec flèche 44">
            <a:extLst>
              <a:ext uri="{FF2B5EF4-FFF2-40B4-BE49-F238E27FC236}">
                <a16:creationId xmlns:a16="http://schemas.microsoft.com/office/drawing/2014/main" id="{08CF304A-1E94-F631-3E1D-C728E6B99EF3}"/>
              </a:ext>
            </a:extLst>
          </p:cNvPr>
          <p:cNvCxnSpPr>
            <a:cxnSpLocks/>
          </p:cNvCxnSpPr>
          <p:nvPr/>
        </p:nvCxnSpPr>
        <p:spPr>
          <a:xfrm flipH="1">
            <a:off x="3361267" y="5482851"/>
            <a:ext cx="381000"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0" name="Rectangle : coins arrondis 49">
            <a:extLst>
              <a:ext uri="{FF2B5EF4-FFF2-40B4-BE49-F238E27FC236}">
                <a16:creationId xmlns:a16="http://schemas.microsoft.com/office/drawing/2014/main" id="{9C3676F8-1C3F-68EC-DBDB-439D83F19C24}"/>
              </a:ext>
            </a:extLst>
          </p:cNvPr>
          <p:cNvSpPr/>
          <p:nvPr/>
        </p:nvSpPr>
        <p:spPr>
          <a:xfrm>
            <a:off x="2381248" y="3695231"/>
            <a:ext cx="6956691" cy="306778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83099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 79">
            <a:extLst>
              <a:ext uri="{FF2B5EF4-FFF2-40B4-BE49-F238E27FC236}">
                <a16:creationId xmlns:a16="http://schemas.microsoft.com/office/drawing/2014/main" id="{27DA7D75-7A40-2614-4332-86D477BEEC23}"/>
              </a:ext>
            </a:extLst>
          </p:cNvPr>
          <p:cNvPicPr>
            <a:picLocks noChangeAspect="1"/>
          </p:cNvPicPr>
          <p:nvPr/>
        </p:nvPicPr>
        <p:blipFill>
          <a:blip r:embed="rId2"/>
          <a:stretch>
            <a:fillRect/>
          </a:stretch>
        </p:blipFill>
        <p:spPr>
          <a:xfrm>
            <a:off x="280558" y="927114"/>
            <a:ext cx="5180803" cy="2682616"/>
          </a:xfrm>
          <a:prstGeom prst="rect">
            <a:avLst/>
          </a:prstGeom>
        </p:spPr>
      </p:pic>
      <p:pic>
        <p:nvPicPr>
          <p:cNvPr id="47" name="Image 46">
            <a:extLst>
              <a:ext uri="{FF2B5EF4-FFF2-40B4-BE49-F238E27FC236}">
                <a16:creationId xmlns:a16="http://schemas.microsoft.com/office/drawing/2014/main" id="{D3F4F247-9DD1-1146-6F98-98244BA0C4D1}"/>
              </a:ext>
            </a:extLst>
          </p:cNvPr>
          <p:cNvPicPr>
            <a:picLocks noChangeAspect="1"/>
          </p:cNvPicPr>
          <p:nvPr/>
        </p:nvPicPr>
        <p:blipFill>
          <a:blip r:embed="rId3"/>
          <a:stretch>
            <a:fillRect/>
          </a:stretch>
        </p:blipFill>
        <p:spPr>
          <a:xfrm>
            <a:off x="6346878" y="2924175"/>
            <a:ext cx="2286000" cy="1009650"/>
          </a:xfrm>
          <a:prstGeom prst="rect">
            <a:avLst/>
          </a:prstGeom>
        </p:spPr>
      </p:pic>
      <p:sp>
        <p:nvSpPr>
          <p:cNvPr id="2" name="Titre 1">
            <a:extLst>
              <a:ext uri="{FF2B5EF4-FFF2-40B4-BE49-F238E27FC236}">
                <a16:creationId xmlns:a16="http://schemas.microsoft.com/office/drawing/2014/main" id="{F4320A17-9A4A-A253-B20B-ADD153979EFD}"/>
              </a:ext>
            </a:extLst>
          </p:cNvPr>
          <p:cNvSpPr>
            <a:spLocks noGrp="1"/>
          </p:cNvSpPr>
          <p:nvPr>
            <p:ph type="title"/>
          </p:nvPr>
        </p:nvSpPr>
        <p:spPr>
          <a:xfrm>
            <a:off x="861872" y="-120715"/>
            <a:ext cx="11048999" cy="923330"/>
          </a:xfrm>
        </p:spPr>
        <p:txBody>
          <a:bodyPr>
            <a:normAutofit fontScale="90000"/>
          </a:body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solidFill>
                  <a:schemeClr val="bg1"/>
                </a:solidFill>
                <a:latin typeface="Montserrat"/>
              </a:rPr>
              <a:t>OUTLIERS </a:t>
            </a:r>
            <a:r>
              <a:rPr lang="fr-FR" sz="3600" dirty="0">
                <a:solidFill>
                  <a:schemeClr val="bg1"/>
                </a:solidFill>
                <a:latin typeface="Montserrat"/>
                <a:sym typeface="Wingdings" panose="05000000000000000000" pitchFamily="2" charset="2"/>
              </a:rPr>
              <a:t> </a:t>
            </a:r>
            <a:r>
              <a:rPr lang="fr-FR" sz="3600" dirty="0">
                <a:latin typeface="Montserrat"/>
                <a:sym typeface="Wingdings" panose="05000000000000000000" pitchFamily="2" charset="2"/>
              </a:rPr>
              <a:t>Circonférences</a:t>
            </a:r>
            <a:endParaRPr lang="fr-FR" sz="3600" dirty="0">
              <a:latin typeface="Montserrat"/>
            </a:endParaRPr>
          </a:p>
        </p:txBody>
      </p:sp>
      <p:sp>
        <p:nvSpPr>
          <p:cNvPr id="16" name="ZoneTexte 15">
            <a:extLst>
              <a:ext uri="{FF2B5EF4-FFF2-40B4-BE49-F238E27FC236}">
                <a16:creationId xmlns:a16="http://schemas.microsoft.com/office/drawing/2014/main" id="{9EC7A1C6-AC4C-516C-BCB4-E623D04DCF79}"/>
              </a:ext>
            </a:extLst>
          </p:cNvPr>
          <p:cNvSpPr txBox="1"/>
          <p:nvPr/>
        </p:nvSpPr>
        <p:spPr>
          <a:xfrm>
            <a:off x="9591005" y="3749926"/>
            <a:ext cx="1966772" cy="1815882"/>
          </a:xfrm>
          <a:prstGeom prst="rect">
            <a:avLst/>
          </a:prstGeom>
          <a:noFill/>
        </p:spPr>
        <p:txBody>
          <a:bodyPr wrap="square" rtlCol="0">
            <a:spAutoFit/>
          </a:bodyPr>
          <a:lstStyle/>
          <a:p>
            <a:pPr algn="just"/>
            <a:r>
              <a:rPr lang="fr-FR" sz="1400" dirty="0"/>
              <a:t>Seuls 0,04% sont des arbres au dessus de 700cm. On va donc passer ces valeurs à vide pour ne pas supprimer les lignes et garder notre effectifs d’arbre au complet</a:t>
            </a:r>
          </a:p>
        </p:txBody>
      </p:sp>
      <p:sp>
        <p:nvSpPr>
          <p:cNvPr id="18" name="ZoneTexte 17">
            <a:extLst>
              <a:ext uri="{FF2B5EF4-FFF2-40B4-BE49-F238E27FC236}">
                <a16:creationId xmlns:a16="http://schemas.microsoft.com/office/drawing/2014/main" id="{920EEC67-39F9-0068-D659-D898CF2AB6EA}"/>
              </a:ext>
            </a:extLst>
          </p:cNvPr>
          <p:cNvSpPr txBox="1"/>
          <p:nvPr/>
        </p:nvSpPr>
        <p:spPr>
          <a:xfrm>
            <a:off x="5880204" y="1088977"/>
            <a:ext cx="6143624" cy="1200329"/>
          </a:xfrm>
          <a:prstGeom prst="rect">
            <a:avLst/>
          </a:prstGeom>
          <a:noFill/>
        </p:spPr>
        <p:txBody>
          <a:bodyPr wrap="square">
            <a:spAutoFit/>
          </a:bodyPr>
          <a:lstStyle/>
          <a:p>
            <a:r>
              <a:rPr lang="fr-FR" b="0" i="0" dirty="0">
                <a:solidFill>
                  <a:srgbClr val="000000"/>
                </a:solidFill>
                <a:effectLst/>
                <a:latin typeface="Helvetica Neue"/>
              </a:rPr>
              <a:t>A Paris le record de circonférence est détenu par un platane avec 7m soit </a:t>
            </a:r>
            <a:r>
              <a:rPr lang="fr-FR" b="0" i="0" dirty="0">
                <a:solidFill>
                  <a:srgbClr val="002060"/>
                </a:solidFill>
                <a:effectLst/>
                <a:latin typeface="Helvetica Neue"/>
              </a:rPr>
              <a:t>700cm</a:t>
            </a:r>
            <a:r>
              <a:rPr lang="fr-FR" b="0" i="0" dirty="0">
                <a:solidFill>
                  <a:srgbClr val="000000"/>
                </a:solidFill>
                <a:effectLst/>
                <a:latin typeface="Helvetica Neue"/>
              </a:rPr>
              <a:t>. On va donc utiliser cette valeur comme référence max pour notre étude. Un arbre devra avoir une circonférence comprise entre ]0 ; </a:t>
            </a:r>
            <a:r>
              <a:rPr lang="fr-FR" b="0" i="0" dirty="0">
                <a:solidFill>
                  <a:srgbClr val="0070C0"/>
                </a:solidFill>
                <a:effectLst/>
                <a:latin typeface="Helvetica Neue"/>
              </a:rPr>
              <a:t>700</a:t>
            </a:r>
            <a:r>
              <a:rPr lang="fr-FR" b="0" i="0" dirty="0">
                <a:solidFill>
                  <a:srgbClr val="000000"/>
                </a:solidFill>
                <a:effectLst/>
                <a:latin typeface="Helvetica Neue"/>
              </a:rPr>
              <a:t>] cm</a:t>
            </a:r>
            <a:endParaRPr lang="fr-FR" dirty="0"/>
          </a:p>
        </p:txBody>
      </p:sp>
      <p:sp>
        <p:nvSpPr>
          <p:cNvPr id="15" name="Rectangle 14">
            <a:extLst>
              <a:ext uri="{FF2B5EF4-FFF2-40B4-BE49-F238E27FC236}">
                <a16:creationId xmlns:a16="http://schemas.microsoft.com/office/drawing/2014/main" id="{61C81051-6E22-5B4C-3DBD-31E0EB32F11E}"/>
              </a:ext>
            </a:extLst>
          </p:cNvPr>
          <p:cNvSpPr/>
          <p:nvPr/>
        </p:nvSpPr>
        <p:spPr>
          <a:xfrm>
            <a:off x="7883945" y="3210537"/>
            <a:ext cx="571500" cy="180975"/>
          </a:xfrm>
          <a:prstGeom prst="rect">
            <a:avLst/>
          </a:prstGeom>
          <a:solidFill>
            <a:srgbClr val="9ACD4C">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934FBEA6-C6A3-7AB1-F2BA-A296123F59B4}"/>
              </a:ext>
            </a:extLst>
          </p:cNvPr>
          <p:cNvSpPr txBox="1"/>
          <p:nvPr/>
        </p:nvSpPr>
        <p:spPr>
          <a:xfrm>
            <a:off x="4116003" y="4681301"/>
            <a:ext cx="3308717" cy="1477328"/>
          </a:xfrm>
          <a:prstGeom prst="rect">
            <a:avLst/>
          </a:prstGeom>
          <a:noFill/>
        </p:spPr>
        <p:txBody>
          <a:bodyPr wrap="square" rtlCol="0">
            <a:spAutoFit/>
          </a:bodyPr>
          <a:lstStyle/>
          <a:p>
            <a:r>
              <a:rPr lang="fr-FR" dirty="0"/>
              <a:t>Création d’un modèle par régression linéaire en utilisant la méthode des moindres carrés afin d’estimer ces valeurs vis-à-vis des autres hauteurs/famille d’arbres </a:t>
            </a:r>
            <a:endParaRPr lang="fr-FR" b="1" dirty="0"/>
          </a:p>
        </p:txBody>
      </p:sp>
      <p:cxnSp>
        <p:nvCxnSpPr>
          <p:cNvPr id="29" name="Connecteur : en angle 28">
            <a:extLst>
              <a:ext uri="{FF2B5EF4-FFF2-40B4-BE49-F238E27FC236}">
                <a16:creationId xmlns:a16="http://schemas.microsoft.com/office/drawing/2014/main" id="{1DF13E67-A356-AA9E-64E8-71740AD8FFFE}"/>
              </a:ext>
            </a:extLst>
          </p:cNvPr>
          <p:cNvCxnSpPr>
            <a:cxnSpLocks/>
            <a:stCxn id="55" idx="2"/>
            <a:endCxn id="23" idx="3"/>
          </p:cNvCxnSpPr>
          <p:nvPr/>
        </p:nvCxnSpPr>
        <p:spPr>
          <a:xfrm rot="5400000">
            <a:off x="7071012" y="4249095"/>
            <a:ext cx="1524579" cy="81716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 coins arrondis 30">
            <a:extLst>
              <a:ext uri="{FF2B5EF4-FFF2-40B4-BE49-F238E27FC236}">
                <a16:creationId xmlns:a16="http://schemas.microsoft.com/office/drawing/2014/main" id="{E1D75309-ABEA-6AEA-7D7F-AD5BDC08EF9D}"/>
              </a:ext>
            </a:extLst>
          </p:cNvPr>
          <p:cNvSpPr/>
          <p:nvPr/>
        </p:nvSpPr>
        <p:spPr>
          <a:xfrm>
            <a:off x="9613597" y="3653568"/>
            <a:ext cx="2100101" cy="203673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9FE831B7-6178-344E-C987-B9BF97A0FE64}"/>
              </a:ext>
            </a:extLst>
          </p:cNvPr>
          <p:cNvSpPr/>
          <p:nvPr/>
        </p:nvSpPr>
        <p:spPr>
          <a:xfrm>
            <a:off x="4958847" y="2019280"/>
            <a:ext cx="386983" cy="377917"/>
          </a:xfrm>
          <a:prstGeom prst="ellipse">
            <a:avLst/>
          </a:prstGeom>
          <a:solidFill>
            <a:schemeClr val="accent3">
              <a:alpha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cxnSp>
        <p:nvCxnSpPr>
          <p:cNvPr id="39" name="Connecteur droit avec flèche 38">
            <a:extLst>
              <a:ext uri="{FF2B5EF4-FFF2-40B4-BE49-F238E27FC236}">
                <a16:creationId xmlns:a16="http://schemas.microsoft.com/office/drawing/2014/main" id="{2F735C43-E49C-985E-F6C1-621F7B362C93}"/>
              </a:ext>
            </a:extLst>
          </p:cNvPr>
          <p:cNvCxnSpPr>
            <a:cxnSpLocks/>
            <a:stCxn id="86" idx="3"/>
          </p:cNvCxnSpPr>
          <p:nvPr/>
        </p:nvCxnSpPr>
        <p:spPr>
          <a:xfrm>
            <a:off x="4958847" y="1882642"/>
            <a:ext cx="114811" cy="11790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4" name="ZoneTexte 43">
            <a:extLst>
              <a:ext uri="{FF2B5EF4-FFF2-40B4-BE49-F238E27FC236}">
                <a16:creationId xmlns:a16="http://schemas.microsoft.com/office/drawing/2014/main" id="{DA1148AA-4080-26A2-1EA9-32D7DAC9CDB5}"/>
              </a:ext>
            </a:extLst>
          </p:cNvPr>
          <p:cNvSpPr txBox="1"/>
          <p:nvPr/>
        </p:nvSpPr>
        <p:spPr>
          <a:xfrm>
            <a:off x="3771213" y="1433610"/>
            <a:ext cx="1381125" cy="369332"/>
          </a:xfrm>
          <a:prstGeom prst="rect">
            <a:avLst/>
          </a:prstGeom>
          <a:noFill/>
        </p:spPr>
        <p:txBody>
          <a:bodyPr wrap="square" rtlCol="0">
            <a:spAutoFit/>
          </a:bodyPr>
          <a:lstStyle/>
          <a:p>
            <a:r>
              <a:rPr lang="fr-FR" dirty="0">
                <a:solidFill>
                  <a:srgbClr val="FF0000"/>
                </a:solidFill>
              </a:rPr>
              <a:t>Outlier max</a:t>
            </a:r>
          </a:p>
        </p:txBody>
      </p:sp>
      <p:sp>
        <p:nvSpPr>
          <p:cNvPr id="48" name="Rectangle 47">
            <a:extLst>
              <a:ext uri="{FF2B5EF4-FFF2-40B4-BE49-F238E27FC236}">
                <a16:creationId xmlns:a16="http://schemas.microsoft.com/office/drawing/2014/main" id="{BD6D4CA8-522E-026E-DE88-2167263A1926}"/>
              </a:ext>
            </a:extLst>
          </p:cNvPr>
          <p:cNvSpPr/>
          <p:nvPr/>
        </p:nvSpPr>
        <p:spPr>
          <a:xfrm>
            <a:off x="6597128" y="3228498"/>
            <a:ext cx="571500" cy="180975"/>
          </a:xfrm>
          <a:prstGeom prst="rect">
            <a:avLst/>
          </a:prstGeom>
          <a:solidFill>
            <a:schemeClr val="accent5">
              <a:lumMod val="60000"/>
              <a:lumOff val="40000"/>
              <a:alpha val="52157"/>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5" name="Rectangle 54">
            <a:extLst>
              <a:ext uri="{FF2B5EF4-FFF2-40B4-BE49-F238E27FC236}">
                <a16:creationId xmlns:a16="http://schemas.microsoft.com/office/drawing/2014/main" id="{969A9078-2A74-BF72-5E0E-ADFBFA2D9954}"/>
              </a:ext>
            </a:extLst>
          </p:cNvPr>
          <p:cNvSpPr/>
          <p:nvPr/>
        </p:nvSpPr>
        <p:spPr>
          <a:xfrm>
            <a:off x="7956131" y="3714411"/>
            <a:ext cx="571500" cy="180975"/>
          </a:xfrm>
          <a:prstGeom prst="rect">
            <a:avLst/>
          </a:prstGeom>
          <a:solidFill>
            <a:srgbClr val="FFC000">
              <a:alpha val="52157"/>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8" name="Connecteur : en angle 57">
            <a:extLst>
              <a:ext uri="{FF2B5EF4-FFF2-40B4-BE49-F238E27FC236}">
                <a16:creationId xmlns:a16="http://schemas.microsoft.com/office/drawing/2014/main" id="{91B6F7E6-00BE-53F4-CF79-851B5C78DB0E}"/>
              </a:ext>
            </a:extLst>
          </p:cNvPr>
          <p:cNvCxnSpPr>
            <a:cxnSpLocks/>
            <a:stCxn id="15" idx="3"/>
            <a:endCxn id="31" idx="1"/>
          </p:cNvCxnSpPr>
          <p:nvPr/>
        </p:nvCxnSpPr>
        <p:spPr>
          <a:xfrm>
            <a:off x="8455445" y="3301025"/>
            <a:ext cx="1158152" cy="137091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3" name="Rectangle : coins arrondis 62">
            <a:extLst>
              <a:ext uri="{FF2B5EF4-FFF2-40B4-BE49-F238E27FC236}">
                <a16:creationId xmlns:a16="http://schemas.microsoft.com/office/drawing/2014/main" id="{DF570DAC-EB58-CAC2-E39D-73ED046205AC}"/>
              </a:ext>
            </a:extLst>
          </p:cNvPr>
          <p:cNvSpPr/>
          <p:nvPr/>
        </p:nvSpPr>
        <p:spPr>
          <a:xfrm>
            <a:off x="4116003" y="4671938"/>
            <a:ext cx="3209926" cy="159665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2" name="Connecteur : en angle 71">
            <a:extLst>
              <a:ext uri="{FF2B5EF4-FFF2-40B4-BE49-F238E27FC236}">
                <a16:creationId xmlns:a16="http://schemas.microsoft.com/office/drawing/2014/main" id="{5EDC2D46-48CE-9F07-C76E-B60F1D1C55FD}"/>
              </a:ext>
            </a:extLst>
          </p:cNvPr>
          <p:cNvCxnSpPr>
            <a:cxnSpLocks/>
            <a:endCxn id="48" idx="0"/>
          </p:cNvCxnSpPr>
          <p:nvPr/>
        </p:nvCxnSpPr>
        <p:spPr>
          <a:xfrm rot="10800000" flipV="1">
            <a:off x="6882879" y="2269538"/>
            <a:ext cx="4345041" cy="958960"/>
          </a:xfrm>
          <a:prstGeom prst="bentConnector2">
            <a:avLst/>
          </a:prstGeom>
          <a:ln>
            <a:solidFill>
              <a:srgbClr val="0070C0"/>
            </a:solidFill>
            <a:prstDash val="dash"/>
            <a:tailEnd type="triangle"/>
          </a:ln>
        </p:spPr>
        <p:style>
          <a:lnRef idx="3">
            <a:schemeClr val="accent5"/>
          </a:lnRef>
          <a:fillRef idx="0">
            <a:schemeClr val="accent5"/>
          </a:fillRef>
          <a:effectRef idx="2">
            <a:schemeClr val="accent5"/>
          </a:effectRef>
          <a:fontRef idx="minor">
            <a:schemeClr val="tx1"/>
          </a:fontRef>
        </p:style>
      </p:cxnSp>
      <p:sp>
        <p:nvSpPr>
          <p:cNvPr id="86" name="ZoneTexte 85">
            <a:extLst>
              <a:ext uri="{FF2B5EF4-FFF2-40B4-BE49-F238E27FC236}">
                <a16:creationId xmlns:a16="http://schemas.microsoft.com/office/drawing/2014/main" id="{C860E02F-16B3-97A3-E79B-4726959B4FBA}"/>
              </a:ext>
            </a:extLst>
          </p:cNvPr>
          <p:cNvSpPr txBox="1"/>
          <p:nvPr/>
        </p:nvSpPr>
        <p:spPr>
          <a:xfrm>
            <a:off x="3685627" y="1697976"/>
            <a:ext cx="1273220" cy="369332"/>
          </a:xfrm>
          <a:prstGeom prst="rect">
            <a:avLst/>
          </a:prstGeom>
          <a:noFill/>
        </p:spPr>
        <p:txBody>
          <a:bodyPr wrap="square">
            <a:spAutoFit/>
          </a:bodyPr>
          <a:lstStyle/>
          <a:p>
            <a:r>
              <a:rPr lang="fr-FR" dirty="0">
                <a:solidFill>
                  <a:srgbClr val="FF0000"/>
                </a:solidFill>
              </a:rPr>
              <a:t>250255 cm</a:t>
            </a:r>
          </a:p>
        </p:txBody>
      </p:sp>
      <p:sp>
        <p:nvSpPr>
          <p:cNvPr id="87" name="Ellipse 86">
            <a:extLst>
              <a:ext uri="{FF2B5EF4-FFF2-40B4-BE49-F238E27FC236}">
                <a16:creationId xmlns:a16="http://schemas.microsoft.com/office/drawing/2014/main" id="{6A104BA7-FD0B-E3B8-4806-D12EBD4F5C8C}"/>
              </a:ext>
            </a:extLst>
          </p:cNvPr>
          <p:cNvSpPr/>
          <p:nvPr/>
        </p:nvSpPr>
        <p:spPr>
          <a:xfrm>
            <a:off x="1143001" y="2075260"/>
            <a:ext cx="386983" cy="377917"/>
          </a:xfrm>
          <a:prstGeom prst="ellipse">
            <a:avLst/>
          </a:prstGeom>
          <a:solidFill>
            <a:schemeClr val="accent3">
              <a:alpha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88" name="ZoneTexte 87">
            <a:extLst>
              <a:ext uri="{FF2B5EF4-FFF2-40B4-BE49-F238E27FC236}">
                <a16:creationId xmlns:a16="http://schemas.microsoft.com/office/drawing/2014/main" id="{A32C4564-0E85-0E9C-1FF3-869951932220}"/>
              </a:ext>
            </a:extLst>
          </p:cNvPr>
          <p:cNvSpPr txBox="1"/>
          <p:nvPr/>
        </p:nvSpPr>
        <p:spPr>
          <a:xfrm>
            <a:off x="964081" y="1479777"/>
            <a:ext cx="1381125" cy="646331"/>
          </a:xfrm>
          <a:prstGeom prst="rect">
            <a:avLst/>
          </a:prstGeom>
          <a:noFill/>
        </p:spPr>
        <p:txBody>
          <a:bodyPr wrap="square" rtlCol="0">
            <a:spAutoFit/>
          </a:bodyPr>
          <a:lstStyle/>
          <a:p>
            <a:r>
              <a:rPr lang="fr-FR" dirty="0">
                <a:solidFill>
                  <a:srgbClr val="FF0000"/>
                </a:solidFill>
              </a:rPr>
              <a:t>Outlier min</a:t>
            </a:r>
          </a:p>
          <a:p>
            <a:r>
              <a:rPr lang="fr-FR" dirty="0">
                <a:solidFill>
                  <a:srgbClr val="FF0000"/>
                </a:solidFill>
              </a:rPr>
              <a:t>0 cm</a:t>
            </a:r>
          </a:p>
        </p:txBody>
      </p:sp>
      <p:sp>
        <p:nvSpPr>
          <p:cNvPr id="108" name="ZoneTexte 107">
            <a:extLst>
              <a:ext uri="{FF2B5EF4-FFF2-40B4-BE49-F238E27FC236}">
                <a16:creationId xmlns:a16="http://schemas.microsoft.com/office/drawing/2014/main" id="{B72451A3-141C-2D6B-FD40-FDEA1462153C}"/>
              </a:ext>
            </a:extLst>
          </p:cNvPr>
          <p:cNvSpPr txBox="1"/>
          <p:nvPr/>
        </p:nvSpPr>
        <p:spPr>
          <a:xfrm>
            <a:off x="1221950" y="6412572"/>
            <a:ext cx="9316508" cy="430887"/>
          </a:xfrm>
          <a:prstGeom prst="rect">
            <a:avLst/>
          </a:prstGeom>
          <a:noFill/>
        </p:spPr>
        <p:txBody>
          <a:bodyPr wrap="square">
            <a:spAutoFit/>
          </a:bodyPr>
          <a:lstStyle/>
          <a:p>
            <a:r>
              <a:rPr lang="fr-FR" sz="1100" b="0" i="0" dirty="0">
                <a:effectLst/>
                <a:latin typeface="Helvetica Neue"/>
              </a:rPr>
              <a:t>REMARQUE : Pour mettre à jour les valeurs =0, j'aurai pu utiliser les valeurs de tendances centrales. Cela dit, je trouve que l'utilisation du modèle par régression linéaire est plus adaptée ici pour éviter d'avoir des arbres disproportionnés (hauteur vs largeur  disproportionnées)</a:t>
            </a:r>
            <a:endParaRPr lang="fr-FR" sz="1100" dirty="0"/>
          </a:p>
        </p:txBody>
      </p:sp>
    </p:spTree>
    <p:extLst>
      <p:ext uri="{BB962C8B-B14F-4D97-AF65-F5344CB8AC3E}">
        <p14:creationId xmlns:p14="http://schemas.microsoft.com/office/powerpoint/2010/main" val="2109195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7FC1755-BCA9-D257-0F31-11D04ADFB26A}"/>
              </a:ext>
            </a:extLst>
          </p:cNvPr>
          <p:cNvPicPr>
            <a:picLocks noChangeAspect="1"/>
          </p:cNvPicPr>
          <p:nvPr/>
        </p:nvPicPr>
        <p:blipFill>
          <a:blip r:embed="rId2"/>
          <a:stretch>
            <a:fillRect/>
          </a:stretch>
        </p:blipFill>
        <p:spPr>
          <a:xfrm>
            <a:off x="695425" y="1251658"/>
            <a:ext cx="4782508" cy="4015503"/>
          </a:xfrm>
          <a:prstGeom prst="rect">
            <a:avLst/>
          </a:prstGeom>
        </p:spPr>
      </p:pic>
      <p:pic>
        <p:nvPicPr>
          <p:cNvPr id="4" name="Image 3">
            <a:extLst>
              <a:ext uri="{FF2B5EF4-FFF2-40B4-BE49-F238E27FC236}">
                <a16:creationId xmlns:a16="http://schemas.microsoft.com/office/drawing/2014/main" id="{87992E65-5045-58B7-B7EB-D7468ECC7958}"/>
              </a:ext>
            </a:extLst>
          </p:cNvPr>
          <p:cNvPicPr>
            <a:picLocks noChangeAspect="1"/>
          </p:cNvPicPr>
          <p:nvPr/>
        </p:nvPicPr>
        <p:blipFill>
          <a:blip r:embed="rId3"/>
          <a:stretch>
            <a:fillRect/>
          </a:stretch>
        </p:blipFill>
        <p:spPr>
          <a:xfrm>
            <a:off x="6714069" y="1251658"/>
            <a:ext cx="4782506" cy="3954871"/>
          </a:xfrm>
          <a:prstGeom prst="rect">
            <a:avLst/>
          </a:prstGeom>
        </p:spPr>
      </p:pic>
      <p:sp>
        <p:nvSpPr>
          <p:cNvPr id="5" name="ZoneTexte 4">
            <a:extLst>
              <a:ext uri="{FF2B5EF4-FFF2-40B4-BE49-F238E27FC236}">
                <a16:creationId xmlns:a16="http://schemas.microsoft.com/office/drawing/2014/main" id="{4C82F9D2-5A46-97AE-EB39-7B3A065EE65F}"/>
              </a:ext>
            </a:extLst>
          </p:cNvPr>
          <p:cNvSpPr txBox="1"/>
          <p:nvPr/>
        </p:nvSpPr>
        <p:spPr>
          <a:xfrm>
            <a:off x="3716868" y="1528295"/>
            <a:ext cx="1930400" cy="369332"/>
          </a:xfrm>
          <a:prstGeom prst="rect">
            <a:avLst/>
          </a:prstGeom>
          <a:noFill/>
        </p:spPr>
        <p:txBody>
          <a:bodyPr wrap="square" rtlCol="0">
            <a:spAutoFit/>
          </a:bodyPr>
          <a:lstStyle/>
          <a:p>
            <a:r>
              <a:rPr lang="fr-FR" dirty="0">
                <a:solidFill>
                  <a:srgbClr val="002060"/>
                </a:solidFill>
              </a:rPr>
              <a:t>25861valeurs</a:t>
            </a:r>
          </a:p>
        </p:txBody>
      </p:sp>
      <p:sp>
        <p:nvSpPr>
          <p:cNvPr id="6" name="Titre 1">
            <a:extLst>
              <a:ext uri="{FF2B5EF4-FFF2-40B4-BE49-F238E27FC236}">
                <a16:creationId xmlns:a16="http://schemas.microsoft.com/office/drawing/2014/main" id="{6AF31439-0AC5-2314-059B-7A69DB5F55B8}"/>
              </a:ext>
            </a:extLst>
          </p:cNvPr>
          <p:cNvSpPr>
            <a:spLocks noGrp="1"/>
          </p:cNvSpPr>
          <p:nvPr>
            <p:ph type="title"/>
          </p:nvPr>
        </p:nvSpPr>
        <p:spPr>
          <a:xfrm>
            <a:off x="861872" y="-120715"/>
            <a:ext cx="11048999" cy="923330"/>
          </a:xfrm>
        </p:spPr>
        <p:txBody>
          <a:bodyPr>
            <a:normAutofit fontScale="90000"/>
          </a:body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solidFill>
                  <a:schemeClr val="bg1"/>
                </a:solidFill>
                <a:latin typeface="Montserrat"/>
              </a:rPr>
              <a:t>OUTLIERS </a:t>
            </a:r>
            <a:r>
              <a:rPr lang="fr-FR" sz="3600" dirty="0">
                <a:solidFill>
                  <a:schemeClr val="bg1"/>
                </a:solidFill>
                <a:latin typeface="Montserrat"/>
                <a:sym typeface="Wingdings" panose="05000000000000000000" pitchFamily="2" charset="2"/>
              </a:rPr>
              <a:t> </a:t>
            </a:r>
            <a:r>
              <a:rPr lang="fr-FR" sz="3600" dirty="0">
                <a:latin typeface="Montserrat"/>
                <a:sym typeface="Wingdings" panose="05000000000000000000" pitchFamily="2" charset="2"/>
              </a:rPr>
              <a:t>Circonférences</a:t>
            </a:r>
            <a:endParaRPr lang="fr-FR" sz="3600" dirty="0">
              <a:latin typeface="Montserrat"/>
            </a:endParaRPr>
          </a:p>
        </p:txBody>
      </p:sp>
      <p:sp>
        <p:nvSpPr>
          <p:cNvPr id="7" name="Rectangle 6">
            <a:extLst>
              <a:ext uri="{FF2B5EF4-FFF2-40B4-BE49-F238E27FC236}">
                <a16:creationId xmlns:a16="http://schemas.microsoft.com/office/drawing/2014/main" id="{2E9F05B4-2FFF-A2B9-2025-97391740B8F3}"/>
              </a:ext>
            </a:extLst>
          </p:cNvPr>
          <p:cNvSpPr/>
          <p:nvPr/>
        </p:nvSpPr>
        <p:spPr>
          <a:xfrm>
            <a:off x="7089771" y="4158772"/>
            <a:ext cx="1470030" cy="722130"/>
          </a:xfrm>
          <a:prstGeom prst="rect">
            <a:avLst/>
          </a:prstGeom>
          <a:solidFill>
            <a:srgbClr val="FF0000">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F11BAF0D-3D64-0655-A0DC-B45F26FF08CC}"/>
              </a:ext>
            </a:extLst>
          </p:cNvPr>
          <p:cNvSpPr txBox="1"/>
          <p:nvPr/>
        </p:nvSpPr>
        <p:spPr>
          <a:xfrm>
            <a:off x="7089772" y="3617700"/>
            <a:ext cx="1327256" cy="600164"/>
          </a:xfrm>
          <a:prstGeom prst="rect">
            <a:avLst/>
          </a:prstGeom>
          <a:noFill/>
        </p:spPr>
        <p:txBody>
          <a:bodyPr wrap="square" rtlCol="0">
            <a:spAutoFit/>
          </a:bodyPr>
          <a:lstStyle/>
          <a:p>
            <a:r>
              <a:rPr lang="fr-FR" sz="1100" dirty="0">
                <a:solidFill>
                  <a:srgbClr val="FF0000"/>
                </a:solidFill>
              </a:rPr>
              <a:t>14579 reliquats </a:t>
            </a:r>
          </a:p>
          <a:p>
            <a:r>
              <a:rPr lang="fr-FR" sz="1100" dirty="0">
                <a:solidFill>
                  <a:srgbClr val="FF0000"/>
                </a:solidFill>
              </a:rPr>
              <a:t>Passer à vide</a:t>
            </a:r>
          </a:p>
          <a:p>
            <a:r>
              <a:rPr lang="fr-FR" sz="1100" dirty="0">
                <a:solidFill>
                  <a:srgbClr val="FF0000"/>
                </a:solidFill>
              </a:rPr>
              <a:t>Valeur &lt;= 0</a:t>
            </a:r>
          </a:p>
        </p:txBody>
      </p:sp>
      <p:sp>
        <p:nvSpPr>
          <p:cNvPr id="9" name="Rectangle 8">
            <a:extLst>
              <a:ext uri="{FF2B5EF4-FFF2-40B4-BE49-F238E27FC236}">
                <a16:creationId xmlns:a16="http://schemas.microsoft.com/office/drawing/2014/main" id="{F07A7C68-D2F6-3385-AD0E-A13CC5A8813B}"/>
              </a:ext>
            </a:extLst>
          </p:cNvPr>
          <p:cNvSpPr/>
          <p:nvPr/>
        </p:nvSpPr>
        <p:spPr>
          <a:xfrm>
            <a:off x="8559801" y="1457904"/>
            <a:ext cx="2794000" cy="3422997"/>
          </a:xfrm>
          <a:prstGeom prst="rect">
            <a:avLst/>
          </a:prstGeom>
          <a:solidFill>
            <a:srgbClr val="92D050">
              <a:alpha val="20000"/>
            </a:srgb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0" name="ZoneTexte 9">
            <a:extLst>
              <a:ext uri="{FF2B5EF4-FFF2-40B4-BE49-F238E27FC236}">
                <a16:creationId xmlns:a16="http://schemas.microsoft.com/office/drawing/2014/main" id="{F04FC901-29DC-ACEA-BC82-A2EB981E7141}"/>
              </a:ext>
            </a:extLst>
          </p:cNvPr>
          <p:cNvSpPr txBox="1"/>
          <p:nvPr/>
        </p:nvSpPr>
        <p:spPr>
          <a:xfrm>
            <a:off x="8698437" y="2569942"/>
            <a:ext cx="1959769" cy="430887"/>
          </a:xfrm>
          <a:prstGeom prst="rect">
            <a:avLst/>
          </a:prstGeom>
          <a:noFill/>
        </p:spPr>
        <p:txBody>
          <a:bodyPr wrap="square" rtlCol="0">
            <a:spAutoFit/>
          </a:bodyPr>
          <a:lstStyle/>
          <a:p>
            <a:r>
              <a:rPr lang="fr-FR" sz="1100" dirty="0">
                <a:solidFill>
                  <a:srgbClr val="1F9021"/>
                </a:solidFill>
              </a:rPr>
              <a:t>11282 valeurs attribuées</a:t>
            </a:r>
          </a:p>
          <a:p>
            <a:r>
              <a:rPr lang="fr-FR" sz="1100" dirty="0">
                <a:solidFill>
                  <a:srgbClr val="1F9021"/>
                </a:solidFill>
              </a:rPr>
              <a:t>Circonférence = ]0 ; 700]</a:t>
            </a:r>
          </a:p>
        </p:txBody>
      </p:sp>
      <p:sp>
        <p:nvSpPr>
          <p:cNvPr id="11" name="Flèche : droite 10">
            <a:extLst>
              <a:ext uri="{FF2B5EF4-FFF2-40B4-BE49-F238E27FC236}">
                <a16:creationId xmlns:a16="http://schemas.microsoft.com/office/drawing/2014/main" id="{DEF677AF-CAAA-6EEF-A059-6B27F3D3F5ED}"/>
              </a:ext>
            </a:extLst>
          </p:cNvPr>
          <p:cNvSpPr/>
          <p:nvPr/>
        </p:nvSpPr>
        <p:spPr>
          <a:xfrm>
            <a:off x="5638800" y="2831552"/>
            <a:ext cx="932495" cy="538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CFEC36A7-C36C-CF82-794B-72FD261A6B35}"/>
              </a:ext>
            </a:extLst>
          </p:cNvPr>
          <p:cNvSpPr txBox="1"/>
          <p:nvPr/>
        </p:nvSpPr>
        <p:spPr>
          <a:xfrm>
            <a:off x="6197601" y="882161"/>
            <a:ext cx="6714066" cy="369332"/>
          </a:xfrm>
          <a:prstGeom prst="rect">
            <a:avLst/>
          </a:prstGeom>
          <a:noFill/>
        </p:spPr>
        <p:txBody>
          <a:bodyPr wrap="square" rtlCol="0">
            <a:spAutoFit/>
          </a:bodyPr>
          <a:lstStyle/>
          <a:p>
            <a:r>
              <a:rPr lang="fr-FR" dirty="0"/>
              <a:t>APRES CORRECTION AVEC MODELE REGRESSION LINEAIRE</a:t>
            </a:r>
          </a:p>
        </p:txBody>
      </p:sp>
      <p:sp>
        <p:nvSpPr>
          <p:cNvPr id="13" name="ZoneTexte 12">
            <a:extLst>
              <a:ext uri="{FF2B5EF4-FFF2-40B4-BE49-F238E27FC236}">
                <a16:creationId xmlns:a16="http://schemas.microsoft.com/office/drawing/2014/main" id="{9BA31440-D749-C2F0-3DA9-18F26B257581}"/>
              </a:ext>
            </a:extLst>
          </p:cNvPr>
          <p:cNvSpPr txBox="1"/>
          <p:nvPr/>
        </p:nvSpPr>
        <p:spPr>
          <a:xfrm>
            <a:off x="1972734" y="894586"/>
            <a:ext cx="2404533" cy="369332"/>
          </a:xfrm>
          <a:prstGeom prst="rect">
            <a:avLst/>
          </a:prstGeom>
          <a:noFill/>
        </p:spPr>
        <p:txBody>
          <a:bodyPr wrap="square" rtlCol="0">
            <a:spAutoFit/>
          </a:bodyPr>
          <a:lstStyle/>
          <a:p>
            <a:r>
              <a:rPr lang="fr-FR" dirty="0"/>
              <a:t>AVANT CORRECTION</a:t>
            </a:r>
          </a:p>
        </p:txBody>
      </p:sp>
    </p:spTree>
    <p:extLst>
      <p:ext uri="{BB962C8B-B14F-4D97-AF65-F5344CB8AC3E}">
        <p14:creationId xmlns:p14="http://schemas.microsoft.com/office/powerpoint/2010/main" val="28361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8C5479-B748-E44E-FF96-BA0FDAC77B27}"/>
              </a:ext>
            </a:extLst>
          </p:cNvPr>
          <p:cNvSpPr>
            <a:spLocks noGrp="1"/>
          </p:cNvSpPr>
          <p:nvPr>
            <p:ph type="title"/>
          </p:nvPr>
        </p:nvSpPr>
        <p:spPr>
          <a:xfrm>
            <a:off x="1149880" y="110518"/>
            <a:ext cx="11313054" cy="727682"/>
          </a:xfrm>
        </p:spPr>
        <p:txBody>
          <a:bodyPr>
            <a:normAutofit/>
          </a:bodyPr>
          <a:lstStyle/>
          <a:p>
            <a:r>
              <a:rPr lang="fr-FR" sz="3200" dirty="0">
                <a:solidFill>
                  <a:schemeClr val="bg1"/>
                </a:solidFill>
                <a:latin typeface="Montserrat"/>
              </a:rPr>
              <a:t>Exploration des données </a:t>
            </a:r>
            <a:r>
              <a:rPr lang="fr-FR" sz="3200" dirty="0">
                <a:solidFill>
                  <a:schemeClr val="bg1"/>
                </a:solidFill>
                <a:latin typeface="Montserrat"/>
                <a:sym typeface="Wingdings" panose="05000000000000000000" pitchFamily="2" charset="2"/>
              </a:rPr>
              <a:t> </a:t>
            </a:r>
            <a:r>
              <a:rPr lang="fr-FR" sz="3200" dirty="0">
                <a:solidFill>
                  <a:schemeClr val="bg1"/>
                </a:solidFill>
                <a:latin typeface="Montserrat"/>
              </a:rPr>
              <a:t>OUTLIERS </a:t>
            </a:r>
            <a:r>
              <a:rPr lang="fr-FR" sz="3200" dirty="0">
                <a:solidFill>
                  <a:schemeClr val="bg1"/>
                </a:solidFill>
                <a:latin typeface="Montserrat"/>
                <a:sym typeface="Wingdings" panose="05000000000000000000" pitchFamily="2" charset="2"/>
              </a:rPr>
              <a:t> </a:t>
            </a:r>
            <a:r>
              <a:rPr lang="fr-FR" sz="3200" dirty="0">
                <a:latin typeface="Montserrat"/>
                <a:sym typeface="Wingdings" panose="05000000000000000000" pitchFamily="2" charset="2"/>
              </a:rPr>
              <a:t>Circonférences</a:t>
            </a:r>
            <a:endParaRPr lang="fr-FR" sz="3200" dirty="0"/>
          </a:p>
        </p:txBody>
      </p:sp>
      <p:pic>
        <p:nvPicPr>
          <p:cNvPr id="4" name="Image 3">
            <a:extLst>
              <a:ext uri="{FF2B5EF4-FFF2-40B4-BE49-F238E27FC236}">
                <a16:creationId xmlns:a16="http://schemas.microsoft.com/office/drawing/2014/main" id="{310A577C-A095-50C4-83D6-7A0D28E908B0}"/>
              </a:ext>
            </a:extLst>
          </p:cNvPr>
          <p:cNvPicPr>
            <a:picLocks noChangeAspect="1"/>
          </p:cNvPicPr>
          <p:nvPr/>
        </p:nvPicPr>
        <p:blipFill>
          <a:blip r:embed="rId2"/>
          <a:stretch>
            <a:fillRect/>
          </a:stretch>
        </p:blipFill>
        <p:spPr>
          <a:xfrm>
            <a:off x="1857747" y="1403768"/>
            <a:ext cx="8476505" cy="4389129"/>
          </a:xfrm>
          <a:prstGeom prst="rect">
            <a:avLst/>
          </a:prstGeom>
        </p:spPr>
      </p:pic>
      <p:sp>
        <p:nvSpPr>
          <p:cNvPr id="5" name="ZoneTexte 4">
            <a:extLst>
              <a:ext uri="{FF2B5EF4-FFF2-40B4-BE49-F238E27FC236}">
                <a16:creationId xmlns:a16="http://schemas.microsoft.com/office/drawing/2014/main" id="{1A104BD1-6733-FC3D-31A5-8F256561348B}"/>
              </a:ext>
            </a:extLst>
          </p:cNvPr>
          <p:cNvSpPr txBox="1"/>
          <p:nvPr/>
        </p:nvSpPr>
        <p:spPr>
          <a:xfrm>
            <a:off x="1921932" y="999067"/>
            <a:ext cx="6239935" cy="369332"/>
          </a:xfrm>
          <a:prstGeom prst="rect">
            <a:avLst/>
          </a:prstGeom>
          <a:noFill/>
        </p:spPr>
        <p:txBody>
          <a:bodyPr wrap="square" rtlCol="0">
            <a:spAutoFit/>
          </a:bodyPr>
          <a:lstStyle/>
          <a:p>
            <a:r>
              <a:rPr lang="fr-FR" dirty="0"/>
              <a:t>Diagramme à moustache après mise à jour des circonférences</a:t>
            </a:r>
          </a:p>
        </p:txBody>
      </p:sp>
    </p:spTree>
    <p:extLst>
      <p:ext uri="{BB962C8B-B14F-4D97-AF65-F5344CB8AC3E}">
        <p14:creationId xmlns:p14="http://schemas.microsoft.com/office/powerpoint/2010/main" val="278496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a:extLst>
              <a:ext uri="{FF2B5EF4-FFF2-40B4-BE49-F238E27FC236}">
                <a16:creationId xmlns:a16="http://schemas.microsoft.com/office/drawing/2014/main" id="{1BB106EF-11AF-D626-2EE3-0717D1922B78}"/>
              </a:ext>
            </a:extLst>
          </p:cNvPr>
          <p:cNvPicPr>
            <a:picLocks noChangeAspect="1"/>
          </p:cNvPicPr>
          <p:nvPr/>
        </p:nvPicPr>
        <p:blipFill>
          <a:blip r:embed="rId2"/>
          <a:stretch>
            <a:fillRect/>
          </a:stretch>
        </p:blipFill>
        <p:spPr>
          <a:xfrm>
            <a:off x="205098" y="769695"/>
            <a:ext cx="5163775" cy="2825684"/>
          </a:xfrm>
          <a:prstGeom prst="rect">
            <a:avLst/>
          </a:prstGeom>
        </p:spPr>
      </p:pic>
      <p:sp>
        <p:nvSpPr>
          <p:cNvPr id="3" name="Titre 1">
            <a:extLst>
              <a:ext uri="{FF2B5EF4-FFF2-40B4-BE49-F238E27FC236}">
                <a16:creationId xmlns:a16="http://schemas.microsoft.com/office/drawing/2014/main" id="{B5847752-6C82-31D2-F371-5E4449C0483C}"/>
              </a:ext>
            </a:extLst>
          </p:cNvPr>
          <p:cNvSpPr txBox="1">
            <a:spLocks/>
          </p:cNvSpPr>
          <p:nvPr/>
        </p:nvSpPr>
        <p:spPr>
          <a:xfrm>
            <a:off x="1143001" y="-109615"/>
            <a:ext cx="9905998" cy="91614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solidFill>
                  <a:schemeClr val="bg1"/>
                </a:solidFill>
                <a:latin typeface="Montserrat"/>
              </a:rPr>
              <a:t>OUTLIERS </a:t>
            </a:r>
            <a:r>
              <a:rPr lang="fr-FR" sz="3600" dirty="0">
                <a:solidFill>
                  <a:schemeClr val="bg1"/>
                </a:solidFill>
                <a:latin typeface="Montserrat"/>
                <a:sym typeface="Wingdings" panose="05000000000000000000" pitchFamily="2" charset="2"/>
              </a:rPr>
              <a:t> </a:t>
            </a:r>
            <a:r>
              <a:rPr lang="fr-FR" sz="3600" dirty="0">
                <a:latin typeface="Montserrat"/>
                <a:sym typeface="Wingdings" panose="05000000000000000000" pitchFamily="2" charset="2"/>
              </a:rPr>
              <a:t>HAUTEURS</a:t>
            </a:r>
            <a:endParaRPr lang="fr-FR" dirty="0"/>
          </a:p>
        </p:txBody>
      </p:sp>
      <p:sp>
        <p:nvSpPr>
          <p:cNvPr id="11" name="Ellipse 10">
            <a:extLst>
              <a:ext uri="{FF2B5EF4-FFF2-40B4-BE49-F238E27FC236}">
                <a16:creationId xmlns:a16="http://schemas.microsoft.com/office/drawing/2014/main" id="{EA3DA7E1-310C-5DB3-8C7F-DAB876F8E1E8}"/>
              </a:ext>
            </a:extLst>
          </p:cNvPr>
          <p:cNvSpPr/>
          <p:nvPr/>
        </p:nvSpPr>
        <p:spPr>
          <a:xfrm>
            <a:off x="4900556" y="1887857"/>
            <a:ext cx="386983" cy="377917"/>
          </a:xfrm>
          <a:prstGeom prst="ellipse">
            <a:avLst/>
          </a:prstGeom>
          <a:solidFill>
            <a:schemeClr val="accent3">
              <a:alpha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cxnSp>
        <p:nvCxnSpPr>
          <p:cNvPr id="12" name="Connecteur droit avec flèche 11">
            <a:extLst>
              <a:ext uri="{FF2B5EF4-FFF2-40B4-BE49-F238E27FC236}">
                <a16:creationId xmlns:a16="http://schemas.microsoft.com/office/drawing/2014/main" id="{A5EFB973-E389-6B8E-171F-BD2A97A21793}"/>
              </a:ext>
            </a:extLst>
          </p:cNvPr>
          <p:cNvCxnSpPr>
            <a:cxnSpLocks/>
          </p:cNvCxnSpPr>
          <p:nvPr/>
        </p:nvCxnSpPr>
        <p:spPr>
          <a:xfrm flipV="1">
            <a:off x="4715299" y="2210544"/>
            <a:ext cx="207846" cy="19913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3" name="ZoneTexte 12">
            <a:extLst>
              <a:ext uri="{FF2B5EF4-FFF2-40B4-BE49-F238E27FC236}">
                <a16:creationId xmlns:a16="http://schemas.microsoft.com/office/drawing/2014/main" id="{FDBA2053-F967-DAAE-474A-7ED9274AD027}"/>
              </a:ext>
            </a:extLst>
          </p:cNvPr>
          <p:cNvSpPr txBox="1"/>
          <p:nvPr/>
        </p:nvSpPr>
        <p:spPr>
          <a:xfrm>
            <a:off x="3766748" y="2430859"/>
            <a:ext cx="1381125" cy="1200329"/>
          </a:xfrm>
          <a:prstGeom prst="rect">
            <a:avLst/>
          </a:prstGeom>
          <a:noFill/>
        </p:spPr>
        <p:txBody>
          <a:bodyPr wrap="square" rtlCol="0">
            <a:spAutoFit/>
          </a:bodyPr>
          <a:lstStyle/>
          <a:p>
            <a:r>
              <a:rPr lang="fr-FR" dirty="0">
                <a:solidFill>
                  <a:srgbClr val="FF0000"/>
                </a:solidFill>
              </a:rPr>
              <a:t>Outlier max</a:t>
            </a:r>
          </a:p>
          <a:p>
            <a:r>
              <a:rPr lang="fr-FR" dirty="0">
                <a:solidFill>
                  <a:srgbClr val="FF0000"/>
                </a:solidFill>
              </a:rPr>
              <a:t>881818m</a:t>
            </a:r>
          </a:p>
          <a:p>
            <a:endParaRPr lang="fr-FR" dirty="0">
              <a:solidFill>
                <a:srgbClr val="FF0000"/>
              </a:solidFill>
            </a:endParaRPr>
          </a:p>
          <a:p>
            <a:endParaRPr lang="fr-FR" dirty="0">
              <a:solidFill>
                <a:srgbClr val="FF0000"/>
              </a:solidFill>
            </a:endParaRPr>
          </a:p>
        </p:txBody>
      </p:sp>
      <p:sp>
        <p:nvSpPr>
          <p:cNvPr id="23" name="ZoneTexte 22">
            <a:extLst>
              <a:ext uri="{FF2B5EF4-FFF2-40B4-BE49-F238E27FC236}">
                <a16:creationId xmlns:a16="http://schemas.microsoft.com/office/drawing/2014/main" id="{E76BBF23-9259-F083-5025-D5E74E38EEC0}"/>
              </a:ext>
            </a:extLst>
          </p:cNvPr>
          <p:cNvSpPr txBox="1"/>
          <p:nvPr/>
        </p:nvSpPr>
        <p:spPr>
          <a:xfrm>
            <a:off x="5482415" y="717866"/>
            <a:ext cx="6134100" cy="923330"/>
          </a:xfrm>
          <a:prstGeom prst="rect">
            <a:avLst/>
          </a:prstGeom>
          <a:noFill/>
        </p:spPr>
        <p:txBody>
          <a:bodyPr wrap="square">
            <a:spAutoFit/>
          </a:bodyPr>
          <a:lstStyle/>
          <a:p>
            <a:r>
              <a:rPr lang="fr-FR" dirty="0">
                <a:solidFill>
                  <a:schemeClr val="bg1"/>
                </a:solidFill>
              </a:rPr>
              <a:t>A Paris le record de hauteur est détenu par un séquoia de </a:t>
            </a:r>
            <a:r>
              <a:rPr lang="fr-FR" dirty="0">
                <a:solidFill>
                  <a:srgbClr val="002060"/>
                </a:solidFill>
              </a:rPr>
              <a:t>31m</a:t>
            </a:r>
            <a:r>
              <a:rPr lang="fr-FR" dirty="0">
                <a:solidFill>
                  <a:schemeClr val="bg1"/>
                </a:solidFill>
              </a:rPr>
              <a:t>. On va donc utiliser cette valeur comme référence max.  Un arbre devra avoir une hauteur comprise entre ]0 ; </a:t>
            </a:r>
            <a:r>
              <a:rPr lang="fr-FR" dirty="0">
                <a:solidFill>
                  <a:srgbClr val="0070C0"/>
                </a:solidFill>
              </a:rPr>
              <a:t>31m</a:t>
            </a:r>
            <a:r>
              <a:rPr lang="fr-FR" dirty="0">
                <a:solidFill>
                  <a:schemeClr val="bg1"/>
                </a:solidFill>
              </a:rPr>
              <a:t>]</a:t>
            </a:r>
          </a:p>
        </p:txBody>
      </p:sp>
      <p:pic>
        <p:nvPicPr>
          <p:cNvPr id="29" name="Image 28">
            <a:extLst>
              <a:ext uri="{FF2B5EF4-FFF2-40B4-BE49-F238E27FC236}">
                <a16:creationId xmlns:a16="http://schemas.microsoft.com/office/drawing/2014/main" id="{695FB41C-C667-6BF0-C1CF-FDC2FD9BC2CD}"/>
              </a:ext>
            </a:extLst>
          </p:cNvPr>
          <p:cNvPicPr>
            <a:picLocks noChangeAspect="1"/>
          </p:cNvPicPr>
          <p:nvPr/>
        </p:nvPicPr>
        <p:blipFill>
          <a:blip r:embed="rId3"/>
          <a:stretch>
            <a:fillRect/>
          </a:stretch>
        </p:blipFill>
        <p:spPr>
          <a:xfrm>
            <a:off x="6640850" y="2871514"/>
            <a:ext cx="2190750" cy="1019175"/>
          </a:xfrm>
          <a:prstGeom prst="rect">
            <a:avLst/>
          </a:prstGeom>
        </p:spPr>
      </p:pic>
      <p:sp>
        <p:nvSpPr>
          <p:cNvPr id="31" name="Rectangle 30">
            <a:extLst>
              <a:ext uri="{FF2B5EF4-FFF2-40B4-BE49-F238E27FC236}">
                <a16:creationId xmlns:a16="http://schemas.microsoft.com/office/drawing/2014/main" id="{240274BC-D7A7-C506-81B1-E73D2EF50A5F}"/>
              </a:ext>
            </a:extLst>
          </p:cNvPr>
          <p:cNvSpPr/>
          <p:nvPr/>
        </p:nvSpPr>
        <p:spPr>
          <a:xfrm>
            <a:off x="6822923" y="3156258"/>
            <a:ext cx="571500" cy="180975"/>
          </a:xfrm>
          <a:prstGeom prst="rect">
            <a:avLst/>
          </a:prstGeom>
          <a:solidFill>
            <a:schemeClr val="accent5">
              <a:lumMod val="60000"/>
              <a:lumOff val="40000"/>
              <a:alpha val="52157"/>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33">
            <a:extLst>
              <a:ext uri="{FF2B5EF4-FFF2-40B4-BE49-F238E27FC236}">
                <a16:creationId xmlns:a16="http://schemas.microsoft.com/office/drawing/2014/main" id="{95932922-BB3F-EC50-BF34-9E59DDD42A8E}"/>
              </a:ext>
            </a:extLst>
          </p:cNvPr>
          <p:cNvSpPr/>
          <p:nvPr/>
        </p:nvSpPr>
        <p:spPr>
          <a:xfrm>
            <a:off x="8170504" y="3145847"/>
            <a:ext cx="571500" cy="180975"/>
          </a:xfrm>
          <a:prstGeom prst="rect">
            <a:avLst/>
          </a:prstGeom>
          <a:solidFill>
            <a:srgbClr val="9ACD4C">
              <a:alpha val="5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5" name="Connecteur : en angle 34">
            <a:extLst>
              <a:ext uri="{FF2B5EF4-FFF2-40B4-BE49-F238E27FC236}">
                <a16:creationId xmlns:a16="http://schemas.microsoft.com/office/drawing/2014/main" id="{B9051923-8A26-330F-D8F4-9A3652EB4BD2}"/>
              </a:ext>
            </a:extLst>
          </p:cNvPr>
          <p:cNvCxnSpPr>
            <a:cxnSpLocks/>
            <a:stCxn id="34" idx="3"/>
            <a:endCxn id="37" idx="1"/>
          </p:cNvCxnSpPr>
          <p:nvPr/>
        </p:nvCxnSpPr>
        <p:spPr>
          <a:xfrm>
            <a:off x="8742004" y="3236335"/>
            <a:ext cx="930331" cy="97531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6" name="ZoneTexte 35">
            <a:extLst>
              <a:ext uri="{FF2B5EF4-FFF2-40B4-BE49-F238E27FC236}">
                <a16:creationId xmlns:a16="http://schemas.microsoft.com/office/drawing/2014/main" id="{2AB79FA3-BD81-3C57-63E8-D50EE700A543}"/>
              </a:ext>
            </a:extLst>
          </p:cNvPr>
          <p:cNvSpPr txBox="1"/>
          <p:nvPr/>
        </p:nvSpPr>
        <p:spPr>
          <a:xfrm>
            <a:off x="9649743" y="3033257"/>
            <a:ext cx="1966772" cy="2308324"/>
          </a:xfrm>
          <a:prstGeom prst="rect">
            <a:avLst/>
          </a:prstGeom>
          <a:noFill/>
        </p:spPr>
        <p:txBody>
          <a:bodyPr wrap="square" rtlCol="0">
            <a:spAutoFit/>
          </a:bodyPr>
          <a:lstStyle/>
          <a:p>
            <a:pPr algn="just"/>
            <a:r>
              <a:rPr lang="fr-FR" sz="1600" dirty="0"/>
              <a:t>Seuls 0,28% sont des arbres au dessus de 31m. On va donc passer ces valeurs à vide pour ne pas supprimer les lignes et garder notre effectifs d’arbre au complet</a:t>
            </a:r>
          </a:p>
        </p:txBody>
      </p:sp>
      <p:sp>
        <p:nvSpPr>
          <p:cNvPr id="37" name="Rectangle : coins arrondis 36">
            <a:extLst>
              <a:ext uri="{FF2B5EF4-FFF2-40B4-BE49-F238E27FC236}">
                <a16:creationId xmlns:a16="http://schemas.microsoft.com/office/drawing/2014/main" id="{F1DBF266-4DAE-8F1A-583E-AF3AED11EA4E}"/>
              </a:ext>
            </a:extLst>
          </p:cNvPr>
          <p:cNvSpPr/>
          <p:nvPr/>
        </p:nvSpPr>
        <p:spPr>
          <a:xfrm>
            <a:off x="9672335" y="2936899"/>
            <a:ext cx="2100101" cy="2549501"/>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ZoneTexte 38">
            <a:extLst>
              <a:ext uri="{FF2B5EF4-FFF2-40B4-BE49-F238E27FC236}">
                <a16:creationId xmlns:a16="http://schemas.microsoft.com/office/drawing/2014/main" id="{366CD651-857E-78BA-BCF2-30F1F3AA70C2}"/>
              </a:ext>
            </a:extLst>
          </p:cNvPr>
          <p:cNvSpPr txBox="1"/>
          <p:nvPr/>
        </p:nvSpPr>
        <p:spPr>
          <a:xfrm>
            <a:off x="4866431" y="4246425"/>
            <a:ext cx="3657306" cy="1477328"/>
          </a:xfrm>
          <a:prstGeom prst="rect">
            <a:avLst/>
          </a:prstGeom>
          <a:noFill/>
        </p:spPr>
        <p:txBody>
          <a:bodyPr wrap="square" rtlCol="0">
            <a:spAutoFit/>
          </a:bodyPr>
          <a:lstStyle/>
          <a:p>
            <a:r>
              <a:rPr lang="fr-FR" dirty="0"/>
              <a:t>Création d’un modèle par régression linéaire en utilisant la méthode des moindres carrés afin d’estimer ces valeurs vis-à-vis des autres circonférences/famille d’arbres</a:t>
            </a:r>
            <a:endParaRPr lang="fr-FR" b="1" dirty="0"/>
          </a:p>
        </p:txBody>
      </p:sp>
      <p:cxnSp>
        <p:nvCxnSpPr>
          <p:cNvPr id="40" name="Connecteur : en angle 39">
            <a:extLst>
              <a:ext uri="{FF2B5EF4-FFF2-40B4-BE49-F238E27FC236}">
                <a16:creationId xmlns:a16="http://schemas.microsoft.com/office/drawing/2014/main" id="{9021B27E-CB78-BAA4-E06C-78CFD0173C01}"/>
              </a:ext>
            </a:extLst>
          </p:cNvPr>
          <p:cNvCxnSpPr>
            <a:cxnSpLocks/>
            <a:stCxn id="41" idx="2"/>
            <a:endCxn id="39" idx="0"/>
          </p:cNvCxnSpPr>
          <p:nvPr/>
        </p:nvCxnSpPr>
        <p:spPr>
          <a:xfrm rot="5400000">
            <a:off x="7339119" y="3207779"/>
            <a:ext cx="394612" cy="168268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8F7F7195-D2FA-060B-4B96-09EFEEB2F143}"/>
              </a:ext>
            </a:extLst>
          </p:cNvPr>
          <p:cNvSpPr/>
          <p:nvPr/>
        </p:nvSpPr>
        <p:spPr>
          <a:xfrm>
            <a:off x="8092015" y="3670838"/>
            <a:ext cx="571500" cy="180975"/>
          </a:xfrm>
          <a:prstGeom prst="rect">
            <a:avLst/>
          </a:prstGeom>
          <a:solidFill>
            <a:srgbClr val="FFC000">
              <a:alpha val="52157"/>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Rectangle : coins arrondis 41">
            <a:extLst>
              <a:ext uri="{FF2B5EF4-FFF2-40B4-BE49-F238E27FC236}">
                <a16:creationId xmlns:a16="http://schemas.microsoft.com/office/drawing/2014/main" id="{12F4FEAA-B315-9E33-CA81-E1B1072B984A}"/>
              </a:ext>
            </a:extLst>
          </p:cNvPr>
          <p:cNvSpPr/>
          <p:nvPr/>
        </p:nvSpPr>
        <p:spPr>
          <a:xfrm>
            <a:off x="4715299" y="4286319"/>
            <a:ext cx="3657305" cy="151642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8" name="Connecteur : en angle 47">
            <a:extLst>
              <a:ext uri="{FF2B5EF4-FFF2-40B4-BE49-F238E27FC236}">
                <a16:creationId xmlns:a16="http://schemas.microsoft.com/office/drawing/2014/main" id="{D6871869-65E6-5A6D-DF01-05DCBC8A1F25}"/>
              </a:ext>
            </a:extLst>
          </p:cNvPr>
          <p:cNvCxnSpPr>
            <a:cxnSpLocks/>
          </p:cNvCxnSpPr>
          <p:nvPr/>
        </p:nvCxnSpPr>
        <p:spPr>
          <a:xfrm rot="10800000" flipV="1">
            <a:off x="7350758" y="1605849"/>
            <a:ext cx="2400067" cy="1630481"/>
          </a:xfrm>
          <a:prstGeom prst="bentConnector3">
            <a:avLst>
              <a:gd name="adj1" fmla="val 95243"/>
            </a:avLst>
          </a:prstGeom>
          <a:ln>
            <a:solidFill>
              <a:srgbClr val="0070C0"/>
            </a:solidFill>
            <a:prstDash val="dash"/>
            <a:tailEnd type="triangle"/>
          </a:ln>
        </p:spPr>
        <p:style>
          <a:lnRef idx="3">
            <a:schemeClr val="accent5"/>
          </a:lnRef>
          <a:fillRef idx="0">
            <a:schemeClr val="accent5"/>
          </a:fillRef>
          <a:effectRef idx="2">
            <a:schemeClr val="accent5"/>
          </a:effectRef>
          <a:fontRef idx="minor">
            <a:schemeClr val="tx1"/>
          </a:fontRef>
        </p:style>
      </p:cxnSp>
      <p:sp>
        <p:nvSpPr>
          <p:cNvPr id="55" name="Ellipse 54">
            <a:extLst>
              <a:ext uri="{FF2B5EF4-FFF2-40B4-BE49-F238E27FC236}">
                <a16:creationId xmlns:a16="http://schemas.microsoft.com/office/drawing/2014/main" id="{CD2ECFFC-6844-D772-B1A8-293B1056033A}"/>
              </a:ext>
            </a:extLst>
          </p:cNvPr>
          <p:cNvSpPr/>
          <p:nvPr/>
        </p:nvSpPr>
        <p:spPr>
          <a:xfrm>
            <a:off x="796485" y="1897885"/>
            <a:ext cx="386983" cy="377917"/>
          </a:xfrm>
          <a:prstGeom prst="ellipse">
            <a:avLst/>
          </a:prstGeom>
          <a:solidFill>
            <a:schemeClr val="accent3">
              <a:alpha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cxnSp>
        <p:nvCxnSpPr>
          <p:cNvPr id="56" name="Connecteur droit avec flèche 55">
            <a:extLst>
              <a:ext uri="{FF2B5EF4-FFF2-40B4-BE49-F238E27FC236}">
                <a16:creationId xmlns:a16="http://schemas.microsoft.com/office/drawing/2014/main" id="{06E079F5-BC10-2C3D-EAE1-BE326652F1BA}"/>
              </a:ext>
            </a:extLst>
          </p:cNvPr>
          <p:cNvCxnSpPr>
            <a:cxnSpLocks/>
          </p:cNvCxnSpPr>
          <p:nvPr/>
        </p:nvCxnSpPr>
        <p:spPr>
          <a:xfrm flipH="1" flipV="1">
            <a:off x="1206060" y="2143125"/>
            <a:ext cx="644367" cy="2226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7" name="ZoneTexte 56">
            <a:extLst>
              <a:ext uri="{FF2B5EF4-FFF2-40B4-BE49-F238E27FC236}">
                <a16:creationId xmlns:a16="http://schemas.microsoft.com/office/drawing/2014/main" id="{259CF77F-DB34-82D6-A75E-FE8F1B7B1F0E}"/>
              </a:ext>
            </a:extLst>
          </p:cNvPr>
          <p:cNvSpPr txBox="1"/>
          <p:nvPr/>
        </p:nvSpPr>
        <p:spPr>
          <a:xfrm>
            <a:off x="901876" y="2386926"/>
            <a:ext cx="1381125" cy="646331"/>
          </a:xfrm>
          <a:prstGeom prst="rect">
            <a:avLst/>
          </a:prstGeom>
          <a:noFill/>
        </p:spPr>
        <p:txBody>
          <a:bodyPr wrap="square" rtlCol="0">
            <a:spAutoFit/>
          </a:bodyPr>
          <a:lstStyle/>
          <a:p>
            <a:r>
              <a:rPr lang="fr-FR" dirty="0">
                <a:solidFill>
                  <a:srgbClr val="FF0000"/>
                </a:solidFill>
              </a:rPr>
              <a:t>Outlier min</a:t>
            </a:r>
          </a:p>
          <a:p>
            <a:r>
              <a:rPr lang="fr-FR" dirty="0">
                <a:solidFill>
                  <a:srgbClr val="FF0000"/>
                </a:solidFill>
              </a:rPr>
              <a:t>0m</a:t>
            </a:r>
          </a:p>
        </p:txBody>
      </p:sp>
    </p:spTree>
    <p:extLst>
      <p:ext uri="{BB962C8B-B14F-4D97-AF65-F5344CB8AC3E}">
        <p14:creationId xmlns:p14="http://schemas.microsoft.com/office/powerpoint/2010/main" val="1803876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E0204C45-C61B-685C-24E9-7FED811C0C99}"/>
              </a:ext>
            </a:extLst>
          </p:cNvPr>
          <p:cNvSpPr txBox="1">
            <a:spLocks/>
          </p:cNvSpPr>
          <p:nvPr/>
        </p:nvSpPr>
        <p:spPr>
          <a:xfrm>
            <a:off x="1143001" y="-109615"/>
            <a:ext cx="9905998" cy="91614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solidFill>
                  <a:schemeClr val="bg1"/>
                </a:solidFill>
                <a:latin typeface="Montserrat"/>
              </a:rPr>
              <a:t>OUTLIERS </a:t>
            </a:r>
            <a:r>
              <a:rPr lang="fr-FR" sz="3600" dirty="0">
                <a:solidFill>
                  <a:schemeClr val="bg1"/>
                </a:solidFill>
                <a:latin typeface="Montserrat"/>
                <a:sym typeface="Wingdings" panose="05000000000000000000" pitchFamily="2" charset="2"/>
              </a:rPr>
              <a:t> </a:t>
            </a:r>
            <a:r>
              <a:rPr lang="fr-FR" sz="3600" dirty="0">
                <a:latin typeface="Montserrat"/>
                <a:sym typeface="Wingdings" panose="05000000000000000000" pitchFamily="2" charset="2"/>
              </a:rPr>
              <a:t>HAUTEURS</a:t>
            </a:r>
            <a:endParaRPr lang="fr-FR" dirty="0"/>
          </a:p>
        </p:txBody>
      </p:sp>
      <p:pic>
        <p:nvPicPr>
          <p:cNvPr id="5" name="Image 4">
            <a:extLst>
              <a:ext uri="{FF2B5EF4-FFF2-40B4-BE49-F238E27FC236}">
                <a16:creationId xmlns:a16="http://schemas.microsoft.com/office/drawing/2014/main" id="{03203B8C-611E-74C2-24AC-96906CB10DFD}"/>
              </a:ext>
            </a:extLst>
          </p:cNvPr>
          <p:cNvPicPr>
            <a:picLocks noChangeAspect="1"/>
          </p:cNvPicPr>
          <p:nvPr/>
        </p:nvPicPr>
        <p:blipFill>
          <a:blip r:embed="rId2"/>
          <a:stretch>
            <a:fillRect/>
          </a:stretch>
        </p:blipFill>
        <p:spPr>
          <a:xfrm>
            <a:off x="589103" y="1351978"/>
            <a:ext cx="5049697" cy="4118424"/>
          </a:xfrm>
          <a:prstGeom prst="rect">
            <a:avLst/>
          </a:prstGeom>
        </p:spPr>
      </p:pic>
      <p:sp>
        <p:nvSpPr>
          <p:cNvPr id="6" name="Flèche : droite 5">
            <a:extLst>
              <a:ext uri="{FF2B5EF4-FFF2-40B4-BE49-F238E27FC236}">
                <a16:creationId xmlns:a16="http://schemas.microsoft.com/office/drawing/2014/main" id="{0B0627ED-1178-79EC-35ED-BABFFAF0931B}"/>
              </a:ext>
            </a:extLst>
          </p:cNvPr>
          <p:cNvSpPr/>
          <p:nvPr/>
        </p:nvSpPr>
        <p:spPr>
          <a:xfrm>
            <a:off x="5638800" y="2831552"/>
            <a:ext cx="932495" cy="538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0261FB6C-5C03-2C82-6380-C05887431CCD}"/>
              </a:ext>
            </a:extLst>
          </p:cNvPr>
          <p:cNvSpPr txBox="1"/>
          <p:nvPr/>
        </p:nvSpPr>
        <p:spPr>
          <a:xfrm>
            <a:off x="6197601" y="882161"/>
            <a:ext cx="6714066" cy="369332"/>
          </a:xfrm>
          <a:prstGeom prst="rect">
            <a:avLst/>
          </a:prstGeom>
          <a:noFill/>
        </p:spPr>
        <p:txBody>
          <a:bodyPr wrap="square" rtlCol="0">
            <a:spAutoFit/>
          </a:bodyPr>
          <a:lstStyle/>
          <a:p>
            <a:r>
              <a:rPr lang="fr-FR" dirty="0"/>
              <a:t>APRES CORRECTION AVEC MODELE REGRESSION LINEAIRE</a:t>
            </a:r>
          </a:p>
        </p:txBody>
      </p:sp>
      <p:sp>
        <p:nvSpPr>
          <p:cNvPr id="8" name="ZoneTexte 7">
            <a:extLst>
              <a:ext uri="{FF2B5EF4-FFF2-40B4-BE49-F238E27FC236}">
                <a16:creationId xmlns:a16="http://schemas.microsoft.com/office/drawing/2014/main" id="{547575E6-B5FE-8728-D456-80EA4250B0A9}"/>
              </a:ext>
            </a:extLst>
          </p:cNvPr>
          <p:cNvSpPr txBox="1"/>
          <p:nvPr/>
        </p:nvSpPr>
        <p:spPr>
          <a:xfrm>
            <a:off x="1972734" y="894586"/>
            <a:ext cx="2404533" cy="369332"/>
          </a:xfrm>
          <a:prstGeom prst="rect">
            <a:avLst/>
          </a:prstGeom>
          <a:noFill/>
        </p:spPr>
        <p:txBody>
          <a:bodyPr wrap="square" rtlCol="0">
            <a:spAutoFit/>
          </a:bodyPr>
          <a:lstStyle/>
          <a:p>
            <a:r>
              <a:rPr lang="fr-FR" dirty="0"/>
              <a:t>AVANT CORRECTION</a:t>
            </a:r>
          </a:p>
        </p:txBody>
      </p:sp>
      <p:pic>
        <p:nvPicPr>
          <p:cNvPr id="10" name="Image 9">
            <a:extLst>
              <a:ext uri="{FF2B5EF4-FFF2-40B4-BE49-F238E27FC236}">
                <a16:creationId xmlns:a16="http://schemas.microsoft.com/office/drawing/2014/main" id="{A8AC5CFC-07EB-0C3F-5067-9110BED7E991}"/>
              </a:ext>
            </a:extLst>
          </p:cNvPr>
          <p:cNvPicPr>
            <a:picLocks noChangeAspect="1"/>
          </p:cNvPicPr>
          <p:nvPr/>
        </p:nvPicPr>
        <p:blipFill>
          <a:blip r:embed="rId3"/>
          <a:stretch>
            <a:fillRect/>
          </a:stretch>
        </p:blipFill>
        <p:spPr>
          <a:xfrm>
            <a:off x="6655454" y="1369788"/>
            <a:ext cx="5376872" cy="4118424"/>
          </a:xfrm>
          <a:prstGeom prst="rect">
            <a:avLst/>
          </a:prstGeom>
        </p:spPr>
      </p:pic>
      <p:sp>
        <p:nvSpPr>
          <p:cNvPr id="11" name="Rectangle 10">
            <a:extLst>
              <a:ext uri="{FF2B5EF4-FFF2-40B4-BE49-F238E27FC236}">
                <a16:creationId xmlns:a16="http://schemas.microsoft.com/office/drawing/2014/main" id="{BE7F87D6-959F-F3DA-6941-B8D278C235F6}"/>
              </a:ext>
            </a:extLst>
          </p:cNvPr>
          <p:cNvSpPr/>
          <p:nvPr/>
        </p:nvSpPr>
        <p:spPr>
          <a:xfrm>
            <a:off x="7129327" y="4284133"/>
            <a:ext cx="1362740" cy="846668"/>
          </a:xfrm>
          <a:prstGeom prst="rect">
            <a:avLst/>
          </a:prstGeom>
          <a:solidFill>
            <a:srgbClr val="FF0000">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ADB6A154-3AB5-B967-1901-5C4DA907948B}"/>
              </a:ext>
            </a:extLst>
          </p:cNvPr>
          <p:cNvSpPr/>
          <p:nvPr/>
        </p:nvSpPr>
        <p:spPr>
          <a:xfrm>
            <a:off x="7129327" y="2895600"/>
            <a:ext cx="4647806" cy="1388533"/>
          </a:xfrm>
          <a:prstGeom prst="rect">
            <a:avLst/>
          </a:prstGeom>
          <a:solidFill>
            <a:srgbClr val="92D050">
              <a:alpha val="20000"/>
            </a:srgb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CBB77737-2F2B-636C-8CB7-DF0A18FAE081}"/>
              </a:ext>
            </a:extLst>
          </p:cNvPr>
          <p:cNvSpPr/>
          <p:nvPr/>
        </p:nvSpPr>
        <p:spPr>
          <a:xfrm>
            <a:off x="9355667" y="1587194"/>
            <a:ext cx="2421466" cy="1308406"/>
          </a:xfrm>
          <a:prstGeom prst="rect">
            <a:avLst/>
          </a:prstGeom>
          <a:solidFill>
            <a:srgbClr val="FF0000">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a:extLst>
              <a:ext uri="{FF2B5EF4-FFF2-40B4-BE49-F238E27FC236}">
                <a16:creationId xmlns:a16="http://schemas.microsoft.com/office/drawing/2014/main" id="{060AAD63-2D0E-ABB0-D536-BF9BCCFEBCFF}"/>
              </a:ext>
            </a:extLst>
          </p:cNvPr>
          <p:cNvSpPr txBox="1"/>
          <p:nvPr/>
        </p:nvSpPr>
        <p:spPr>
          <a:xfrm>
            <a:off x="3716868" y="1528295"/>
            <a:ext cx="1930400" cy="369332"/>
          </a:xfrm>
          <a:prstGeom prst="rect">
            <a:avLst/>
          </a:prstGeom>
          <a:noFill/>
        </p:spPr>
        <p:txBody>
          <a:bodyPr wrap="square" rtlCol="0">
            <a:spAutoFit/>
          </a:bodyPr>
          <a:lstStyle/>
          <a:p>
            <a:r>
              <a:rPr lang="fr-FR" dirty="0">
                <a:solidFill>
                  <a:srgbClr val="002060"/>
                </a:solidFill>
              </a:rPr>
              <a:t>39213 valeurs</a:t>
            </a:r>
          </a:p>
        </p:txBody>
      </p:sp>
      <p:sp>
        <p:nvSpPr>
          <p:cNvPr id="15" name="ZoneTexte 14">
            <a:extLst>
              <a:ext uri="{FF2B5EF4-FFF2-40B4-BE49-F238E27FC236}">
                <a16:creationId xmlns:a16="http://schemas.microsoft.com/office/drawing/2014/main" id="{29F30558-B0B1-8463-3FDB-CBB082692D17}"/>
              </a:ext>
            </a:extLst>
          </p:cNvPr>
          <p:cNvSpPr txBox="1"/>
          <p:nvPr/>
        </p:nvSpPr>
        <p:spPr>
          <a:xfrm>
            <a:off x="8492067" y="4421412"/>
            <a:ext cx="1327256" cy="600164"/>
          </a:xfrm>
          <a:prstGeom prst="rect">
            <a:avLst/>
          </a:prstGeom>
          <a:noFill/>
        </p:spPr>
        <p:txBody>
          <a:bodyPr wrap="square" rtlCol="0">
            <a:spAutoFit/>
          </a:bodyPr>
          <a:lstStyle/>
          <a:p>
            <a:r>
              <a:rPr lang="fr-FR" sz="1100" dirty="0">
                <a:solidFill>
                  <a:srgbClr val="FF0000"/>
                </a:solidFill>
              </a:rPr>
              <a:t>607 reliquats </a:t>
            </a:r>
          </a:p>
          <a:p>
            <a:r>
              <a:rPr lang="fr-FR" sz="1100" dirty="0">
                <a:solidFill>
                  <a:srgbClr val="FF0000"/>
                </a:solidFill>
              </a:rPr>
              <a:t>Passer à vide</a:t>
            </a:r>
          </a:p>
          <a:p>
            <a:r>
              <a:rPr lang="fr-FR" sz="1100" dirty="0">
                <a:solidFill>
                  <a:srgbClr val="FF0000"/>
                </a:solidFill>
              </a:rPr>
              <a:t>Valeur &lt;= 0</a:t>
            </a:r>
          </a:p>
        </p:txBody>
      </p:sp>
      <p:sp>
        <p:nvSpPr>
          <p:cNvPr id="16" name="ZoneTexte 15">
            <a:extLst>
              <a:ext uri="{FF2B5EF4-FFF2-40B4-BE49-F238E27FC236}">
                <a16:creationId xmlns:a16="http://schemas.microsoft.com/office/drawing/2014/main" id="{DC9EE71C-9AF1-C683-3D94-708CF743DEA3}"/>
              </a:ext>
            </a:extLst>
          </p:cNvPr>
          <p:cNvSpPr txBox="1"/>
          <p:nvPr/>
        </p:nvSpPr>
        <p:spPr>
          <a:xfrm>
            <a:off x="9817364" y="3840094"/>
            <a:ext cx="1959769" cy="430887"/>
          </a:xfrm>
          <a:prstGeom prst="rect">
            <a:avLst/>
          </a:prstGeom>
          <a:noFill/>
        </p:spPr>
        <p:txBody>
          <a:bodyPr wrap="square" rtlCol="0">
            <a:spAutoFit/>
          </a:bodyPr>
          <a:lstStyle/>
          <a:p>
            <a:r>
              <a:rPr lang="fr-FR" sz="1100" dirty="0">
                <a:solidFill>
                  <a:srgbClr val="1F9021"/>
                </a:solidFill>
              </a:rPr>
              <a:t>37 993 valeurs attribuées</a:t>
            </a:r>
          </a:p>
          <a:p>
            <a:r>
              <a:rPr lang="fr-FR" sz="1100" dirty="0">
                <a:solidFill>
                  <a:srgbClr val="1F9021"/>
                </a:solidFill>
              </a:rPr>
              <a:t>hauteurs = ]0 ; 31]</a:t>
            </a:r>
          </a:p>
        </p:txBody>
      </p:sp>
      <p:sp>
        <p:nvSpPr>
          <p:cNvPr id="17" name="ZoneTexte 16">
            <a:extLst>
              <a:ext uri="{FF2B5EF4-FFF2-40B4-BE49-F238E27FC236}">
                <a16:creationId xmlns:a16="http://schemas.microsoft.com/office/drawing/2014/main" id="{084B62ED-CB1F-72D2-A9CB-E485059BD241}"/>
              </a:ext>
            </a:extLst>
          </p:cNvPr>
          <p:cNvSpPr txBox="1"/>
          <p:nvPr/>
        </p:nvSpPr>
        <p:spPr>
          <a:xfrm>
            <a:off x="9990667" y="1936207"/>
            <a:ext cx="1327256" cy="600164"/>
          </a:xfrm>
          <a:prstGeom prst="rect">
            <a:avLst/>
          </a:prstGeom>
          <a:noFill/>
        </p:spPr>
        <p:txBody>
          <a:bodyPr wrap="square" rtlCol="0">
            <a:spAutoFit/>
          </a:bodyPr>
          <a:lstStyle/>
          <a:p>
            <a:r>
              <a:rPr lang="fr-FR" sz="1100" dirty="0">
                <a:solidFill>
                  <a:srgbClr val="FF0000"/>
                </a:solidFill>
              </a:rPr>
              <a:t>8 reliquats </a:t>
            </a:r>
          </a:p>
          <a:p>
            <a:r>
              <a:rPr lang="fr-FR" sz="1100" dirty="0">
                <a:solidFill>
                  <a:srgbClr val="FF0000"/>
                </a:solidFill>
              </a:rPr>
              <a:t>Passer à vide</a:t>
            </a:r>
          </a:p>
          <a:p>
            <a:r>
              <a:rPr lang="fr-FR" sz="1100" dirty="0">
                <a:solidFill>
                  <a:srgbClr val="FF0000"/>
                </a:solidFill>
              </a:rPr>
              <a:t>Valeur &gt;31</a:t>
            </a:r>
          </a:p>
        </p:txBody>
      </p:sp>
    </p:spTree>
    <p:extLst>
      <p:ext uri="{BB962C8B-B14F-4D97-AF65-F5344CB8AC3E}">
        <p14:creationId xmlns:p14="http://schemas.microsoft.com/office/powerpoint/2010/main" val="288615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DFF1C92E-F34A-1642-BEB2-44E55F91C0DE}"/>
              </a:ext>
            </a:extLst>
          </p:cNvPr>
          <p:cNvSpPr txBox="1">
            <a:spLocks/>
          </p:cNvSpPr>
          <p:nvPr/>
        </p:nvSpPr>
        <p:spPr>
          <a:xfrm>
            <a:off x="1143001" y="-109615"/>
            <a:ext cx="9905998" cy="91614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solidFill>
                  <a:schemeClr val="bg1"/>
                </a:solidFill>
                <a:latin typeface="Montserrat"/>
              </a:rPr>
              <a:t>OUTLIERS </a:t>
            </a:r>
            <a:r>
              <a:rPr lang="fr-FR" sz="3600" dirty="0">
                <a:solidFill>
                  <a:schemeClr val="bg1"/>
                </a:solidFill>
                <a:latin typeface="Montserrat"/>
                <a:sym typeface="Wingdings" panose="05000000000000000000" pitchFamily="2" charset="2"/>
              </a:rPr>
              <a:t> </a:t>
            </a:r>
            <a:r>
              <a:rPr lang="fr-FR" sz="3600" dirty="0">
                <a:latin typeface="Montserrat"/>
                <a:sym typeface="Wingdings" panose="05000000000000000000" pitchFamily="2" charset="2"/>
              </a:rPr>
              <a:t>HAUTEURS</a:t>
            </a:r>
            <a:endParaRPr lang="fr-FR" dirty="0"/>
          </a:p>
        </p:txBody>
      </p:sp>
      <p:pic>
        <p:nvPicPr>
          <p:cNvPr id="5" name="Image 4">
            <a:extLst>
              <a:ext uri="{FF2B5EF4-FFF2-40B4-BE49-F238E27FC236}">
                <a16:creationId xmlns:a16="http://schemas.microsoft.com/office/drawing/2014/main" id="{F45277B0-458C-3193-1BA6-1F3FB5E425E0}"/>
              </a:ext>
            </a:extLst>
          </p:cNvPr>
          <p:cNvPicPr>
            <a:picLocks noChangeAspect="1"/>
          </p:cNvPicPr>
          <p:nvPr/>
        </p:nvPicPr>
        <p:blipFill>
          <a:blip r:embed="rId2"/>
          <a:stretch>
            <a:fillRect/>
          </a:stretch>
        </p:blipFill>
        <p:spPr>
          <a:xfrm>
            <a:off x="1673602" y="1314529"/>
            <a:ext cx="8844796" cy="4839985"/>
          </a:xfrm>
          <a:prstGeom prst="rect">
            <a:avLst/>
          </a:prstGeom>
        </p:spPr>
      </p:pic>
      <p:sp>
        <p:nvSpPr>
          <p:cNvPr id="6" name="ZoneTexte 5">
            <a:extLst>
              <a:ext uri="{FF2B5EF4-FFF2-40B4-BE49-F238E27FC236}">
                <a16:creationId xmlns:a16="http://schemas.microsoft.com/office/drawing/2014/main" id="{BBC0D2DD-5645-0560-9086-81A447E29FD9}"/>
              </a:ext>
            </a:extLst>
          </p:cNvPr>
          <p:cNvSpPr txBox="1"/>
          <p:nvPr/>
        </p:nvSpPr>
        <p:spPr>
          <a:xfrm>
            <a:off x="1673602" y="945197"/>
            <a:ext cx="6239935" cy="369332"/>
          </a:xfrm>
          <a:prstGeom prst="rect">
            <a:avLst/>
          </a:prstGeom>
          <a:noFill/>
        </p:spPr>
        <p:txBody>
          <a:bodyPr wrap="square" rtlCol="0">
            <a:spAutoFit/>
          </a:bodyPr>
          <a:lstStyle/>
          <a:p>
            <a:r>
              <a:rPr lang="fr-FR" dirty="0"/>
              <a:t>Diagramme à moustache après mise à jour des hauteurs</a:t>
            </a:r>
          </a:p>
        </p:txBody>
      </p:sp>
    </p:spTree>
    <p:extLst>
      <p:ext uri="{BB962C8B-B14F-4D97-AF65-F5344CB8AC3E}">
        <p14:creationId xmlns:p14="http://schemas.microsoft.com/office/powerpoint/2010/main" val="2694730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DFF1C92E-F34A-1642-BEB2-44E55F91C0DE}"/>
              </a:ext>
            </a:extLst>
          </p:cNvPr>
          <p:cNvSpPr txBox="1">
            <a:spLocks/>
          </p:cNvSpPr>
          <p:nvPr/>
        </p:nvSpPr>
        <p:spPr>
          <a:xfrm>
            <a:off x="1066801" y="186719"/>
            <a:ext cx="9905998" cy="91614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solidFill>
                  <a:schemeClr val="bg1"/>
                </a:solidFill>
                <a:latin typeface="Montserrat"/>
              </a:rPr>
              <a:t>OUTLIERS </a:t>
            </a:r>
            <a:r>
              <a:rPr lang="fr-FR" sz="3600" dirty="0">
                <a:solidFill>
                  <a:schemeClr val="bg1"/>
                </a:solidFill>
                <a:latin typeface="Montserrat"/>
                <a:sym typeface="Wingdings" panose="05000000000000000000" pitchFamily="2" charset="2"/>
              </a:rPr>
              <a:t> </a:t>
            </a:r>
            <a:endParaRPr lang="fr-FR" dirty="0">
              <a:solidFill>
                <a:schemeClr val="bg1"/>
              </a:solidFill>
              <a:latin typeface="Montserrat"/>
              <a:sym typeface="Wingdings" panose="05000000000000000000" pitchFamily="2" charset="2"/>
            </a:endParaRPr>
          </a:p>
          <a:p>
            <a:r>
              <a:rPr lang="fr-FR" dirty="0">
                <a:latin typeface="Montserrat"/>
                <a:sym typeface="Wingdings" panose="05000000000000000000" pitchFamily="2" charset="2"/>
              </a:rPr>
              <a:t>geo_point_2d_a </a:t>
            </a:r>
            <a:r>
              <a:rPr lang="fr-FR" dirty="0">
                <a:solidFill>
                  <a:schemeClr val="bg1"/>
                </a:solidFill>
                <a:latin typeface="Montserrat"/>
                <a:sym typeface="Wingdings" panose="05000000000000000000" pitchFamily="2" charset="2"/>
              </a:rPr>
              <a:t>et</a:t>
            </a:r>
            <a:r>
              <a:rPr lang="fr-FR" dirty="0">
                <a:latin typeface="Montserrat"/>
                <a:sym typeface="Wingdings" panose="05000000000000000000" pitchFamily="2" charset="2"/>
              </a:rPr>
              <a:t> geo_point_2d_B</a:t>
            </a:r>
            <a:endParaRPr lang="fr-FR" dirty="0"/>
          </a:p>
        </p:txBody>
      </p:sp>
      <p:sp>
        <p:nvSpPr>
          <p:cNvPr id="2" name="ZoneTexte 1">
            <a:extLst>
              <a:ext uri="{FF2B5EF4-FFF2-40B4-BE49-F238E27FC236}">
                <a16:creationId xmlns:a16="http://schemas.microsoft.com/office/drawing/2014/main" id="{12E40888-93BF-8064-52C9-B14A76D00029}"/>
              </a:ext>
            </a:extLst>
          </p:cNvPr>
          <p:cNvSpPr txBox="1"/>
          <p:nvPr/>
        </p:nvSpPr>
        <p:spPr>
          <a:xfrm>
            <a:off x="622300" y="3369733"/>
            <a:ext cx="10795000" cy="1200329"/>
          </a:xfrm>
          <a:prstGeom prst="rect">
            <a:avLst/>
          </a:prstGeom>
          <a:noFill/>
        </p:spPr>
        <p:txBody>
          <a:bodyPr wrap="square" rtlCol="0">
            <a:spAutoFit/>
          </a:bodyPr>
          <a:lstStyle/>
          <a:p>
            <a:r>
              <a:rPr lang="fr-FR" dirty="0"/>
              <a:t>Pour les 2 variables, on peut pressentir que les min et max sont proches et que donc toutes les latitudes entre elles et les longitudes entre elles sont regroupée dans une zone proche. Cependant, afin de dans l’analyse multivariée, nous afficherons la corrélation entre ces 2 informations dans un nuage de point afin d’apercevoir la position générales des arbres dans Paris et ainsi relever si oui ou non tous les arbres sont situés dans Paris.</a:t>
            </a:r>
          </a:p>
        </p:txBody>
      </p:sp>
      <p:graphicFrame>
        <p:nvGraphicFramePr>
          <p:cNvPr id="4" name="Tableau 27">
            <a:extLst>
              <a:ext uri="{FF2B5EF4-FFF2-40B4-BE49-F238E27FC236}">
                <a16:creationId xmlns:a16="http://schemas.microsoft.com/office/drawing/2014/main" id="{70994852-258B-2812-6309-F3D50A9977F3}"/>
              </a:ext>
            </a:extLst>
          </p:cNvPr>
          <p:cNvGraphicFramePr>
            <a:graphicFrameLocks noGrp="1"/>
          </p:cNvGraphicFramePr>
          <p:nvPr>
            <p:extLst>
              <p:ext uri="{D42A27DB-BD31-4B8C-83A1-F6EECF244321}">
                <p14:modId xmlns:p14="http://schemas.microsoft.com/office/powerpoint/2010/main" val="1136262486"/>
              </p:ext>
            </p:extLst>
          </p:nvPr>
        </p:nvGraphicFramePr>
        <p:xfrm>
          <a:off x="2785451" y="1866846"/>
          <a:ext cx="5740400" cy="1112520"/>
        </p:xfrm>
        <a:graphic>
          <a:graphicData uri="http://schemas.openxmlformats.org/drawingml/2006/table">
            <a:tbl>
              <a:tblPr firstRow="1" bandRow="1">
                <a:tableStyleId>{5C22544A-7EE6-4342-B048-85BDC9FD1C3A}</a:tableStyleId>
              </a:tblPr>
              <a:tblGrid>
                <a:gridCol w="1989666">
                  <a:extLst>
                    <a:ext uri="{9D8B030D-6E8A-4147-A177-3AD203B41FA5}">
                      <a16:colId xmlns:a16="http://schemas.microsoft.com/office/drawing/2014/main" val="1089637012"/>
                    </a:ext>
                  </a:extLst>
                </a:gridCol>
                <a:gridCol w="1930400">
                  <a:extLst>
                    <a:ext uri="{9D8B030D-6E8A-4147-A177-3AD203B41FA5}">
                      <a16:colId xmlns:a16="http://schemas.microsoft.com/office/drawing/2014/main" val="4182812898"/>
                    </a:ext>
                  </a:extLst>
                </a:gridCol>
                <a:gridCol w="1820334">
                  <a:extLst>
                    <a:ext uri="{9D8B030D-6E8A-4147-A177-3AD203B41FA5}">
                      <a16:colId xmlns:a16="http://schemas.microsoft.com/office/drawing/2014/main" val="1363375442"/>
                    </a:ext>
                  </a:extLst>
                </a:gridCol>
              </a:tblGrid>
              <a:tr h="370840">
                <a:tc>
                  <a:txBody>
                    <a:bodyPr/>
                    <a:lstStyle/>
                    <a:p>
                      <a:pPr algn="ctr"/>
                      <a:endParaRPr lang="fr-FR" dirty="0"/>
                    </a:p>
                  </a:txBody>
                  <a:tcPr>
                    <a:solidFill>
                      <a:schemeClr val="bg1"/>
                    </a:solidFill>
                  </a:tcPr>
                </a:tc>
                <a:tc>
                  <a:txBody>
                    <a:bodyPr/>
                    <a:lstStyle/>
                    <a:p>
                      <a:pPr algn="ctr"/>
                      <a:r>
                        <a:rPr lang="fr-FR" dirty="0">
                          <a:latin typeface="Montserrat"/>
                          <a:sym typeface="Wingdings" panose="05000000000000000000" pitchFamily="2" charset="2"/>
                        </a:rPr>
                        <a:t>geo_point_2d_a </a:t>
                      </a:r>
                      <a:endParaRPr lang="fr-FR" dirty="0"/>
                    </a:p>
                  </a:txBody>
                  <a:tcPr/>
                </a:tc>
                <a:tc>
                  <a:txBody>
                    <a:bodyPr/>
                    <a:lstStyle/>
                    <a:p>
                      <a:pPr algn="ctr"/>
                      <a:r>
                        <a:rPr lang="fr-FR" dirty="0">
                          <a:latin typeface="Montserrat"/>
                          <a:sym typeface="Wingdings" panose="05000000000000000000" pitchFamily="2" charset="2"/>
                        </a:rPr>
                        <a:t>geo_point_2d_B</a:t>
                      </a:r>
                      <a:endParaRPr lang="fr-FR" dirty="0"/>
                    </a:p>
                  </a:txBody>
                  <a:tcPr/>
                </a:tc>
                <a:extLst>
                  <a:ext uri="{0D108BD9-81ED-4DB2-BD59-A6C34878D82A}">
                    <a16:rowId xmlns:a16="http://schemas.microsoft.com/office/drawing/2014/main" val="3342433337"/>
                  </a:ext>
                </a:extLst>
              </a:tr>
              <a:tr h="370840">
                <a:tc>
                  <a:txBody>
                    <a:bodyPr/>
                    <a:lstStyle/>
                    <a:p>
                      <a:pPr algn="ctr"/>
                      <a:r>
                        <a:rPr lang="fr-FR" dirty="0"/>
                        <a:t>Min</a:t>
                      </a:r>
                    </a:p>
                  </a:txBody>
                  <a:tcPr/>
                </a:tc>
                <a:tc>
                  <a:txBody>
                    <a:bodyPr/>
                    <a:lstStyle/>
                    <a:p>
                      <a:pPr algn="ctr"/>
                      <a:r>
                        <a:rPr lang="fr-FR" sz="1800" b="0" i="0" kern="1200" dirty="0">
                          <a:solidFill>
                            <a:schemeClr val="dk1"/>
                          </a:solidFill>
                          <a:effectLst/>
                          <a:latin typeface="+mn-lt"/>
                          <a:ea typeface="+mn-ea"/>
                          <a:cs typeface="+mn-cs"/>
                        </a:rPr>
                        <a:t>48.742290</a:t>
                      </a:r>
                      <a:endParaRPr lang="fr-FR" dirty="0"/>
                    </a:p>
                  </a:txBody>
                  <a:tcPr/>
                </a:tc>
                <a:tc>
                  <a:txBody>
                    <a:bodyPr/>
                    <a:lstStyle/>
                    <a:p>
                      <a:pPr algn="ctr"/>
                      <a:r>
                        <a:rPr lang="fr-FR" sz="1800" b="0" i="0" kern="1200" dirty="0">
                          <a:solidFill>
                            <a:schemeClr val="dk1"/>
                          </a:solidFill>
                          <a:effectLst/>
                          <a:latin typeface="+mn-lt"/>
                          <a:ea typeface="+mn-ea"/>
                          <a:cs typeface="+mn-cs"/>
                        </a:rPr>
                        <a:t>2.210241</a:t>
                      </a:r>
                      <a:endParaRPr lang="fr-FR" dirty="0"/>
                    </a:p>
                  </a:txBody>
                  <a:tcPr/>
                </a:tc>
                <a:extLst>
                  <a:ext uri="{0D108BD9-81ED-4DB2-BD59-A6C34878D82A}">
                    <a16:rowId xmlns:a16="http://schemas.microsoft.com/office/drawing/2014/main" val="3155101391"/>
                  </a:ext>
                </a:extLst>
              </a:tr>
              <a:tr h="370840">
                <a:tc>
                  <a:txBody>
                    <a:bodyPr/>
                    <a:lstStyle/>
                    <a:p>
                      <a:pPr algn="ctr"/>
                      <a:r>
                        <a:rPr lang="fr-FR" dirty="0"/>
                        <a:t>Max</a:t>
                      </a:r>
                    </a:p>
                  </a:txBody>
                  <a:tcPr/>
                </a:tc>
                <a:tc>
                  <a:txBody>
                    <a:bodyPr/>
                    <a:lstStyle/>
                    <a:p>
                      <a:pPr algn="ctr"/>
                      <a:r>
                        <a:rPr lang="fr-FR" sz="1800" b="0" i="0" kern="1200" dirty="0">
                          <a:solidFill>
                            <a:schemeClr val="dk1"/>
                          </a:solidFill>
                          <a:effectLst/>
                          <a:latin typeface="+mn-lt"/>
                          <a:ea typeface="+mn-ea"/>
                          <a:cs typeface="+mn-cs"/>
                        </a:rPr>
                        <a:t>48.911485</a:t>
                      </a:r>
                      <a:endParaRPr lang="fr-FR" dirty="0"/>
                    </a:p>
                  </a:txBody>
                  <a:tcPr/>
                </a:tc>
                <a:tc>
                  <a:txBody>
                    <a:bodyPr/>
                    <a:lstStyle/>
                    <a:p>
                      <a:pPr algn="ctr"/>
                      <a:r>
                        <a:rPr lang="fr-FR" sz="1800" b="0" i="0" kern="1200" dirty="0">
                          <a:solidFill>
                            <a:schemeClr val="dk1"/>
                          </a:solidFill>
                          <a:effectLst/>
                          <a:latin typeface="+mn-lt"/>
                          <a:ea typeface="+mn-ea"/>
                          <a:cs typeface="+mn-cs"/>
                        </a:rPr>
                        <a:t>2.469759</a:t>
                      </a:r>
                      <a:endParaRPr lang="fr-FR" dirty="0"/>
                    </a:p>
                  </a:txBody>
                  <a:tcPr/>
                </a:tc>
                <a:extLst>
                  <a:ext uri="{0D108BD9-81ED-4DB2-BD59-A6C34878D82A}">
                    <a16:rowId xmlns:a16="http://schemas.microsoft.com/office/drawing/2014/main" val="3920553602"/>
                  </a:ext>
                </a:extLst>
              </a:tr>
            </a:tbl>
          </a:graphicData>
        </a:graphic>
      </p:graphicFrame>
    </p:spTree>
    <p:extLst>
      <p:ext uri="{BB962C8B-B14F-4D97-AF65-F5344CB8AC3E}">
        <p14:creationId xmlns:p14="http://schemas.microsoft.com/office/powerpoint/2010/main" val="22381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2EB-FD37-B5D8-9DAA-6419EF25EFD6}"/>
              </a:ext>
            </a:extLst>
          </p:cNvPr>
          <p:cNvSpPr>
            <a:spLocks noGrp="1"/>
          </p:cNvSpPr>
          <p:nvPr>
            <p:ph type="title"/>
          </p:nvPr>
        </p:nvSpPr>
        <p:spPr>
          <a:xfrm>
            <a:off x="1243013" y="229052"/>
            <a:ext cx="9905998" cy="1134082"/>
          </a:xfrm>
        </p:spPr>
        <p:txBody>
          <a:bodyPr>
            <a:normAutofit fontScale="90000"/>
          </a:bodyPr>
          <a:lstStyle/>
          <a:p>
            <a:r>
              <a:rPr lang="fr-FR" sz="3600" dirty="0">
                <a:solidFill>
                  <a:schemeClr val="bg1"/>
                </a:solidFill>
                <a:latin typeface="Montserrat"/>
              </a:rPr>
              <a:t>Exploration des données </a:t>
            </a:r>
            <a:r>
              <a:rPr lang="fr-FR" sz="3600" dirty="0">
                <a:solidFill>
                  <a:schemeClr val="bg1"/>
                </a:solidFill>
                <a:latin typeface="Montserrat"/>
                <a:sym typeface="Wingdings" panose="05000000000000000000" pitchFamily="2" charset="2"/>
              </a:rPr>
              <a:t> </a:t>
            </a:r>
            <a:r>
              <a:rPr lang="fr-FR" sz="3600" dirty="0">
                <a:latin typeface="Montserrat"/>
              </a:rPr>
              <a:t>BILAN</a:t>
            </a:r>
            <a:br>
              <a:rPr lang="fr-FR" dirty="0"/>
            </a:br>
            <a:br>
              <a:rPr lang="fr-FR" dirty="0"/>
            </a:br>
            <a:endParaRPr lang="fr-FR" dirty="0"/>
          </a:p>
        </p:txBody>
      </p:sp>
      <p:pic>
        <p:nvPicPr>
          <p:cNvPr id="3" name="Image 2">
            <a:extLst>
              <a:ext uri="{FF2B5EF4-FFF2-40B4-BE49-F238E27FC236}">
                <a16:creationId xmlns:a16="http://schemas.microsoft.com/office/drawing/2014/main" id="{2E0DF2FA-8D9D-8B88-3433-6D7746C88663}"/>
              </a:ext>
            </a:extLst>
          </p:cNvPr>
          <p:cNvPicPr>
            <a:picLocks noChangeAspect="1"/>
          </p:cNvPicPr>
          <p:nvPr/>
        </p:nvPicPr>
        <p:blipFill>
          <a:blip r:embed="rId2"/>
          <a:stretch>
            <a:fillRect/>
          </a:stretch>
        </p:blipFill>
        <p:spPr>
          <a:xfrm>
            <a:off x="6395508" y="614441"/>
            <a:ext cx="1979324" cy="2099733"/>
          </a:xfrm>
          <a:prstGeom prst="rect">
            <a:avLst/>
          </a:prstGeom>
        </p:spPr>
      </p:pic>
      <p:sp>
        <p:nvSpPr>
          <p:cNvPr id="5" name="ZoneTexte 4">
            <a:extLst>
              <a:ext uri="{FF2B5EF4-FFF2-40B4-BE49-F238E27FC236}">
                <a16:creationId xmlns:a16="http://schemas.microsoft.com/office/drawing/2014/main" id="{946E99B0-0D8B-CAAF-5032-DE51E1FE7F6A}"/>
              </a:ext>
            </a:extLst>
          </p:cNvPr>
          <p:cNvSpPr txBox="1"/>
          <p:nvPr/>
        </p:nvSpPr>
        <p:spPr>
          <a:xfrm>
            <a:off x="6873733" y="2714174"/>
            <a:ext cx="1117600" cy="369332"/>
          </a:xfrm>
          <a:prstGeom prst="rect">
            <a:avLst/>
          </a:prstGeom>
          <a:noFill/>
        </p:spPr>
        <p:txBody>
          <a:bodyPr wrap="square" rtlCol="0">
            <a:spAutoFit/>
          </a:bodyPr>
          <a:lstStyle/>
          <a:p>
            <a:r>
              <a:rPr lang="fr-FR" dirty="0"/>
              <a:t>200137</a:t>
            </a:r>
          </a:p>
        </p:txBody>
      </p:sp>
      <p:pic>
        <p:nvPicPr>
          <p:cNvPr id="10" name="Image 9">
            <a:extLst>
              <a:ext uri="{FF2B5EF4-FFF2-40B4-BE49-F238E27FC236}">
                <a16:creationId xmlns:a16="http://schemas.microsoft.com/office/drawing/2014/main" id="{FCB63D0F-33D1-78F0-62B4-6ABABC11383C}"/>
              </a:ext>
            </a:extLst>
          </p:cNvPr>
          <p:cNvPicPr>
            <a:picLocks noChangeAspect="1"/>
          </p:cNvPicPr>
          <p:nvPr/>
        </p:nvPicPr>
        <p:blipFill>
          <a:blip r:embed="rId2"/>
          <a:stretch>
            <a:fillRect/>
          </a:stretch>
        </p:blipFill>
        <p:spPr>
          <a:xfrm>
            <a:off x="9680575" y="614441"/>
            <a:ext cx="1979324" cy="2099733"/>
          </a:xfrm>
          <a:prstGeom prst="rect">
            <a:avLst/>
          </a:prstGeom>
        </p:spPr>
      </p:pic>
      <p:sp>
        <p:nvSpPr>
          <p:cNvPr id="11" name="ZoneTexte 10">
            <a:extLst>
              <a:ext uri="{FF2B5EF4-FFF2-40B4-BE49-F238E27FC236}">
                <a16:creationId xmlns:a16="http://schemas.microsoft.com/office/drawing/2014/main" id="{1FE1E2B0-70B2-7764-A201-ABBA0267A955}"/>
              </a:ext>
            </a:extLst>
          </p:cNvPr>
          <p:cNvSpPr txBox="1"/>
          <p:nvPr/>
        </p:nvSpPr>
        <p:spPr>
          <a:xfrm>
            <a:off x="10158800" y="2714174"/>
            <a:ext cx="1117600" cy="369332"/>
          </a:xfrm>
          <a:prstGeom prst="rect">
            <a:avLst/>
          </a:prstGeom>
          <a:noFill/>
        </p:spPr>
        <p:txBody>
          <a:bodyPr wrap="square" rtlCol="0">
            <a:spAutoFit/>
          </a:bodyPr>
          <a:lstStyle/>
          <a:p>
            <a:r>
              <a:rPr lang="fr-FR" dirty="0"/>
              <a:t>200126</a:t>
            </a:r>
          </a:p>
        </p:txBody>
      </p:sp>
      <p:sp>
        <p:nvSpPr>
          <p:cNvPr id="12" name="Flèche : droite 11">
            <a:extLst>
              <a:ext uri="{FF2B5EF4-FFF2-40B4-BE49-F238E27FC236}">
                <a16:creationId xmlns:a16="http://schemas.microsoft.com/office/drawing/2014/main" id="{7A37DAD8-5920-3876-8727-043A87BCC1E5}"/>
              </a:ext>
            </a:extLst>
          </p:cNvPr>
          <p:cNvSpPr/>
          <p:nvPr/>
        </p:nvSpPr>
        <p:spPr>
          <a:xfrm>
            <a:off x="7889225" y="2749315"/>
            <a:ext cx="525276" cy="331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E277026C-001D-7371-A6C7-BAD6CDE6DAEB}"/>
              </a:ext>
            </a:extLst>
          </p:cNvPr>
          <p:cNvSpPr txBox="1"/>
          <p:nvPr/>
        </p:nvSpPr>
        <p:spPr>
          <a:xfrm>
            <a:off x="8553322" y="2582369"/>
            <a:ext cx="1083084" cy="369332"/>
          </a:xfrm>
          <a:prstGeom prst="rect">
            <a:avLst/>
          </a:prstGeom>
          <a:noFill/>
        </p:spPr>
        <p:txBody>
          <a:bodyPr wrap="square" rtlCol="0">
            <a:spAutoFit/>
          </a:bodyPr>
          <a:lstStyle/>
          <a:p>
            <a:r>
              <a:rPr lang="fr-FR" dirty="0">
                <a:solidFill>
                  <a:srgbClr val="FF0000"/>
                </a:solidFill>
              </a:rPr>
              <a:t>-0,005 %</a:t>
            </a:r>
          </a:p>
        </p:txBody>
      </p:sp>
      <p:sp>
        <p:nvSpPr>
          <p:cNvPr id="14" name="ZoneTexte 13">
            <a:extLst>
              <a:ext uri="{FF2B5EF4-FFF2-40B4-BE49-F238E27FC236}">
                <a16:creationId xmlns:a16="http://schemas.microsoft.com/office/drawing/2014/main" id="{58A1FCA7-ABA3-B352-C368-8386523FE656}"/>
              </a:ext>
            </a:extLst>
          </p:cNvPr>
          <p:cNvSpPr txBox="1"/>
          <p:nvPr/>
        </p:nvSpPr>
        <p:spPr>
          <a:xfrm>
            <a:off x="8589138" y="2909642"/>
            <a:ext cx="1395025" cy="369332"/>
          </a:xfrm>
          <a:prstGeom prst="rect">
            <a:avLst/>
          </a:prstGeom>
          <a:noFill/>
        </p:spPr>
        <p:txBody>
          <a:bodyPr wrap="square" rtlCol="0">
            <a:spAutoFit/>
          </a:bodyPr>
          <a:lstStyle/>
          <a:p>
            <a:r>
              <a:rPr lang="fr-FR" dirty="0"/>
              <a:t>-11 lignes</a:t>
            </a:r>
          </a:p>
        </p:txBody>
      </p:sp>
      <p:graphicFrame>
        <p:nvGraphicFramePr>
          <p:cNvPr id="15" name="Tableau 27">
            <a:extLst>
              <a:ext uri="{FF2B5EF4-FFF2-40B4-BE49-F238E27FC236}">
                <a16:creationId xmlns:a16="http://schemas.microsoft.com/office/drawing/2014/main" id="{166EC3E0-2F8D-800A-4F63-9277D790F518}"/>
              </a:ext>
            </a:extLst>
          </p:cNvPr>
          <p:cNvGraphicFramePr>
            <a:graphicFrameLocks noGrp="1"/>
          </p:cNvGraphicFramePr>
          <p:nvPr>
            <p:extLst>
              <p:ext uri="{D42A27DB-BD31-4B8C-83A1-F6EECF244321}">
                <p14:modId xmlns:p14="http://schemas.microsoft.com/office/powerpoint/2010/main" val="1077914063"/>
              </p:ext>
            </p:extLst>
          </p:nvPr>
        </p:nvGraphicFramePr>
        <p:xfrm>
          <a:off x="533318" y="1917646"/>
          <a:ext cx="5740400" cy="1112520"/>
        </p:xfrm>
        <a:graphic>
          <a:graphicData uri="http://schemas.openxmlformats.org/drawingml/2006/table">
            <a:tbl>
              <a:tblPr firstRow="1" bandRow="1">
                <a:tableStyleId>{5C22544A-7EE6-4342-B048-85BDC9FD1C3A}</a:tableStyleId>
              </a:tblPr>
              <a:tblGrid>
                <a:gridCol w="1989666">
                  <a:extLst>
                    <a:ext uri="{9D8B030D-6E8A-4147-A177-3AD203B41FA5}">
                      <a16:colId xmlns:a16="http://schemas.microsoft.com/office/drawing/2014/main" val="1089637012"/>
                    </a:ext>
                  </a:extLst>
                </a:gridCol>
                <a:gridCol w="1930400">
                  <a:extLst>
                    <a:ext uri="{9D8B030D-6E8A-4147-A177-3AD203B41FA5}">
                      <a16:colId xmlns:a16="http://schemas.microsoft.com/office/drawing/2014/main" val="4182812898"/>
                    </a:ext>
                  </a:extLst>
                </a:gridCol>
                <a:gridCol w="1820334">
                  <a:extLst>
                    <a:ext uri="{9D8B030D-6E8A-4147-A177-3AD203B41FA5}">
                      <a16:colId xmlns:a16="http://schemas.microsoft.com/office/drawing/2014/main" val="1363375442"/>
                    </a:ext>
                  </a:extLst>
                </a:gridCol>
              </a:tblGrid>
              <a:tr h="370840">
                <a:tc>
                  <a:txBody>
                    <a:bodyPr/>
                    <a:lstStyle/>
                    <a:p>
                      <a:pPr algn="ctr"/>
                      <a:endParaRPr lang="fr-FR" dirty="0"/>
                    </a:p>
                  </a:txBody>
                  <a:tcPr>
                    <a:solidFill>
                      <a:schemeClr val="bg1"/>
                    </a:solidFill>
                  </a:tcPr>
                </a:tc>
                <a:tc>
                  <a:txBody>
                    <a:bodyPr/>
                    <a:lstStyle/>
                    <a:p>
                      <a:pPr algn="ctr"/>
                      <a:r>
                        <a:rPr lang="fr-FR" dirty="0"/>
                        <a:t>circonference_cm</a:t>
                      </a:r>
                    </a:p>
                  </a:txBody>
                  <a:tcPr/>
                </a:tc>
                <a:tc>
                  <a:txBody>
                    <a:bodyPr/>
                    <a:lstStyle/>
                    <a:p>
                      <a:pPr algn="ctr"/>
                      <a:r>
                        <a:rPr lang="fr-FR" dirty="0"/>
                        <a:t>hauteur_m</a:t>
                      </a:r>
                    </a:p>
                  </a:txBody>
                  <a:tcPr/>
                </a:tc>
                <a:extLst>
                  <a:ext uri="{0D108BD9-81ED-4DB2-BD59-A6C34878D82A}">
                    <a16:rowId xmlns:a16="http://schemas.microsoft.com/office/drawing/2014/main" val="3342433337"/>
                  </a:ext>
                </a:extLst>
              </a:tr>
              <a:tr h="370840">
                <a:tc>
                  <a:txBody>
                    <a:bodyPr/>
                    <a:lstStyle/>
                    <a:p>
                      <a:pPr algn="ctr"/>
                      <a:r>
                        <a:rPr lang="fr-FR" dirty="0"/>
                        <a:t>Min</a:t>
                      </a:r>
                    </a:p>
                  </a:txBody>
                  <a:tcPr/>
                </a:tc>
                <a:tc>
                  <a:txBody>
                    <a:bodyPr/>
                    <a:lstStyle/>
                    <a:p>
                      <a:pPr algn="ctr"/>
                      <a:r>
                        <a:rPr lang="fr-FR" dirty="0"/>
                        <a:t>0,36</a:t>
                      </a:r>
                    </a:p>
                  </a:txBody>
                  <a:tcPr/>
                </a:tc>
                <a:tc>
                  <a:txBody>
                    <a:bodyPr/>
                    <a:lstStyle/>
                    <a:p>
                      <a:pPr algn="ctr"/>
                      <a:r>
                        <a:rPr lang="fr-FR" dirty="0"/>
                        <a:t>0,017</a:t>
                      </a:r>
                    </a:p>
                  </a:txBody>
                  <a:tcPr/>
                </a:tc>
                <a:extLst>
                  <a:ext uri="{0D108BD9-81ED-4DB2-BD59-A6C34878D82A}">
                    <a16:rowId xmlns:a16="http://schemas.microsoft.com/office/drawing/2014/main" val="3155101391"/>
                  </a:ext>
                </a:extLst>
              </a:tr>
              <a:tr h="370840">
                <a:tc>
                  <a:txBody>
                    <a:bodyPr/>
                    <a:lstStyle/>
                    <a:p>
                      <a:pPr algn="ctr"/>
                      <a:r>
                        <a:rPr lang="fr-FR" dirty="0"/>
                        <a:t>Max</a:t>
                      </a:r>
                    </a:p>
                  </a:txBody>
                  <a:tcPr/>
                </a:tc>
                <a:tc>
                  <a:txBody>
                    <a:bodyPr/>
                    <a:lstStyle/>
                    <a:p>
                      <a:pPr algn="ctr"/>
                      <a:r>
                        <a:rPr lang="fr-FR" dirty="0"/>
                        <a:t>700</a:t>
                      </a:r>
                    </a:p>
                  </a:txBody>
                  <a:tcPr/>
                </a:tc>
                <a:tc>
                  <a:txBody>
                    <a:bodyPr/>
                    <a:lstStyle/>
                    <a:p>
                      <a:pPr algn="ctr"/>
                      <a:r>
                        <a:rPr lang="fr-FR" dirty="0"/>
                        <a:t>31</a:t>
                      </a:r>
                    </a:p>
                  </a:txBody>
                  <a:tcPr/>
                </a:tc>
                <a:extLst>
                  <a:ext uri="{0D108BD9-81ED-4DB2-BD59-A6C34878D82A}">
                    <a16:rowId xmlns:a16="http://schemas.microsoft.com/office/drawing/2014/main" val="3920553602"/>
                  </a:ext>
                </a:extLst>
              </a:tr>
            </a:tbl>
          </a:graphicData>
        </a:graphic>
      </p:graphicFrame>
      <p:pic>
        <p:nvPicPr>
          <p:cNvPr id="17" name="Image 16">
            <a:extLst>
              <a:ext uri="{FF2B5EF4-FFF2-40B4-BE49-F238E27FC236}">
                <a16:creationId xmlns:a16="http://schemas.microsoft.com/office/drawing/2014/main" id="{9A9B5E53-321E-407E-93EB-024CE1A145D4}"/>
              </a:ext>
            </a:extLst>
          </p:cNvPr>
          <p:cNvPicPr>
            <a:picLocks noChangeAspect="1"/>
          </p:cNvPicPr>
          <p:nvPr/>
        </p:nvPicPr>
        <p:blipFill>
          <a:blip r:embed="rId3"/>
          <a:stretch>
            <a:fillRect/>
          </a:stretch>
        </p:blipFill>
        <p:spPr>
          <a:xfrm>
            <a:off x="933359" y="4475590"/>
            <a:ext cx="3752850" cy="1790700"/>
          </a:xfrm>
          <a:prstGeom prst="rect">
            <a:avLst/>
          </a:prstGeom>
        </p:spPr>
      </p:pic>
      <p:sp>
        <p:nvSpPr>
          <p:cNvPr id="19" name="ZoneTexte 18">
            <a:extLst>
              <a:ext uri="{FF2B5EF4-FFF2-40B4-BE49-F238E27FC236}">
                <a16:creationId xmlns:a16="http://schemas.microsoft.com/office/drawing/2014/main" id="{AE753CCC-1070-CCBC-2516-875A86E33340}"/>
              </a:ext>
            </a:extLst>
          </p:cNvPr>
          <p:cNvSpPr txBox="1"/>
          <p:nvPr/>
        </p:nvSpPr>
        <p:spPr>
          <a:xfrm>
            <a:off x="1096830" y="4015887"/>
            <a:ext cx="4218073" cy="369332"/>
          </a:xfrm>
          <a:prstGeom prst="rect">
            <a:avLst/>
          </a:prstGeom>
          <a:noFill/>
        </p:spPr>
        <p:txBody>
          <a:bodyPr wrap="square" rtlCol="0">
            <a:spAutoFit/>
          </a:bodyPr>
          <a:lstStyle/>
          <a:p>
            <a:r>
              <a:rPr lang="fr-FR" dirty="0"/>
              <a:t>Les manquants après mise à jour :</a:t>
            </a:r>
          </a:p>
        </p:txBody>
      </p:sp>
      <p:cxnSp>
        <p:nvCxnSpPr>
          <p:cNvPr id="20" name="Connecteur droit avec flèche 19">
            <a:extLst>
              <a:ext uri="{FF2B5EF4-FFF2-40B4-BE49-F238E27FC236}">
                <a16:creationId xmlns:a16="http://schemas.microsoft.com/office/drawing/2014/main" id="{CCC1694D-9AAF-1E47-0066-66BDFDC32E06}"/>
              </a:ext>
            </a:extLst>
          </p:cNvPr>
          <p:cNvCxnSpPr>
            <a:cxnSpLocks/>
          </p:cNvCxnSpPr>
          <p:nvPr/>
        </p:nvCxnSpPr>
        <p:spPr>
          <a:xfrm>
            <a:off x="4686209" y="4865685"/>
            <a:ext cx="2357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77F4A74B-E9D2-C00F-80AE-FD39BF6331CB}"/>
              </a:ext>
            </a:extLst>
          </p:cNvPr>
          <p:cNvSpPr txBox="1"/>
          <p:nvPr/>
        </p:nvSpPr>
        <p:spPr>
          <a:xfrm>
            <a:off x="4994392" y="4633386"/>
            <a:ext cx="2390778" cy="1569660"/>
          </a:xfrm>
          <a:prstGeom prst="rect">
            <a:avLst/>
          </a:prstGeom>
          <a:noFill/>
        </p:spPr>
        <p:txBody>
          <a:bodyPr wrap="square" rtlCol="0">
            <a:spAutoFit/>
          </a:bodyPr>
          <a:lstStyle/>
          <a:p>
            <a:pPr algn="just"/>
            <a:r>
              <a:rPr lang="fr-FR" sz="1200" dirty="0"/>
              <a:t>Malgré ce % élevé de manquants et malgré le fait que ce % ne </a:t>
            </a:r>
            <a:r>
              <a:rPr lang="fr-FR" sz="1200" dirty="0">
                <a:solidFill>
                  <a:srgbClr val="FFC000"/>
                </a:solidFill>
              </a:rPr>
              <a:t>couvre pas majoritairement les manquants des 5 autres colonnes</a:t>
            </a:r>
            <a:r>
              <a:rPr lang="fr-FR" sz="1200" dirty="0"/>
              <a:t>, je la garde car elle nous apporte une information très importante sur la maturé de l’arbre et donc l’attention qu’il faut lui apporter </a:t>
            </a:r>
          </a:p>
        </p:txBody>
      </p:sp>
      <p:sp>
        <p:nvSpPr>
          <p:cNvPr id="23" name="ZoneTexte 22">
            <a:extLst>
              <a:ext uri="{FF2B5EF4-FFF2-40B4-BE49-F238E27FC236}">
                <a16:creationId xmlns:a16="http://schemas.microsoft.com/office/drawing/2014/main" id="{3BA75F84-9E28-84EE-9A98-D2E9F5BBFD32}"/>
              </a:ext>
            </a:extLst>
          </p:cNvPr>
          <p:cNvSpPr txBox="1"/>
          <p:nvPr/>
        </p:nvSpPr>
        <p:spPr>
          <a:xfrm>
            <a:off x="8324032" y="4344102"/>
            <a:ext cx="4218073" cy="276999"/>
          </a:xfrm>
          <a:prstGeom prst="rect">
            <a:avLst/>
          </a:prstGeom>
          <a:noFill/>
        </p:spPr>
        <p:txBody>
          <a:bodyPr wrap="square" rtlCol="0">
            <a:spAutoFit/>
          </a:bodyPr>
          <a:lstStyle/>
          <a:p>
            <a:r>
              <a:rPr lang="fr-FR" sz="1200" dirty="0"/>
              <a:t>Dataframe « stade_developpement= vide »</a:t>
            </a:r>
          </a:p>
        </p:txBody>
      </p:sp>
      <p:cxnSp>
        <p:nvCxnSpPr>
          <p:cNvPr id="24" name="Connecteur droit avec flèche 23">
            <a:extLst>
              <a:ext uri="{FF2B5EF4-FFF2-40B4-BE49-F238E27FC236}">
                <a16:creationId xmlns:a16="http://schemas.microsoft.com/office/drawing/2014/main" id="{460811CB-E3D7-7AFC-4B64-735EA854D308}"/>
              </a:ext>
            </a:extLst>
          </p:cNvPr>
          <p:cNvCxnSpPr>
            <a:cxnSpLocks/>
          </p:cNvCxnSpPr>
          <p:nvPr/>
        </p:nvCxnSpPr>
        <p:spPr>
          <a:xfrm>
            <a:off x="7761240" y="5568418"/>
            <a:ext cx="573135"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26823B63-3AED-9474-CC30-5EC25C06FA99}"/>
              </a:ext>
            </a:extLst>
          </p:cNvPr>
          <p:cNvPicPr>
            <a:picLocks noChangeAspect="1"/>
          </p:cNvPicPr>
          <p:nvPr/>
        </p:nvPicPr>
        <p:blipFill>
          <a:blip r:embed="rId4"/>
          <a:stretch>
            <a:fillRect/>
          </a:stretch>
        </p:blipFill>
        <p:spPr>
          <a:xfrm>
            <a:off x="8336349" y="4639283"/>
            <a:ext cx="2812662" cy="1597218"/>
          </a:xfrm>
          <a:prstGeom prst="rect">
            <a:avLst/>
          </a:prstGeom>
        </p:spPr>
      </p:pic>
      <p:sp>
        <p:nvSpPr>
          <p:cNvPr id="27" name="Rectangle : coins arrondis 26">
            <a:extLst>
              <a:ext uri="{FF2B5EF4-FFF2-40B4-BE49-F238E27FC236}">
                <a16:creationId xmlns:a16="http://schemas.microsoft.com/office/drawing/2014/main" id="{022F7D96-485E-0A51-711F-2FB687F1614F}"/>
              </a:ext>
            </a:extLst>
          </p:cNvPr>
          <p:cNvSpPr/>
          <p:nvPr/>
        </p:nvSpPr>
        <p:spPr>
          <a:xfrm>
            <a:off x="8441185" y="2578743"/>
            <a:ext cx="1353494" cy="7002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 coins arrondis 27">
            <a:extLst>
              <a:ext uri="{FF2B5EF4-FFF2-40B4-BE49-F238E27FC236}">
                <a16:creationId xmlns:a16="http://schemas.microsoft.com/office/drawing/2014/main" id="{205AD8E1-5D94-1A05-B313-A8F7E18B55BD}"/>
              </a:ext>
            </a:extLst>
          </p:cNvPr>
          <p:cNvSpPr/>
          <p:nvPr/>
        </p:nvSpPr>
        <p:spPr>
          <a:xfrm>
            <a:off x="7914820" y="3433649"/>
            <a:ext cx="2423246" cy="2972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a:extLst>
              <a:ext uri="{FF2B5EF4-FFF2-40B4-BE49-F238E27FC236}">
                <a16:creationId xmlns:a16="http://schemas.microsoft.com/office/drawing/2014/main" id="{1565E96D-78CB-2E2B-B8B2-53B882AA238F}"/>
              </a:ext>
            </a:extLst>
          </p:cNvPr>
          <p:cNvSpPr txBox="1"/>
          <p:nvPr/>
        </p:nvSpPr>
        <p:spPr>
          <a:xfrm>
            <a:off x="7955479" y="3369254"/>
            <a:ext cx="2552252" cy="369332"/>
          </a:xfrm>
          <a:prstGeom prst="rect">
            <a:avLst/>
          </a:prstGeom>
          <a:noFill/>
        </p:spPr>
        <p:txBody>
          <a:bodyPr wrap="square" rtlCol="0">
            <a:spAutoFit/>
          </a:bodyPr>
          <a:lstStyle/>
          <a:p>
            <a:r>
              <a:rPr lang="fr-FR" dirty="0"/>
              <a:t>-5 colonnes supprimées</a:t>
            </a:r>
          </a:p>
        </p:txBody>
      </p:sp>
      <p:sp>
        <p:nvSpPr>
          <p:cNvPr id="4" name="ZoneTexte 3">
            <a:extLst>
              <a:ext uri="{FF2B5EF4-FFF2-40B4-BE49-F238E27FC236}">
                <a16:creationId xmlns:a16="http://schemas.microsoft.com/office/drawing/2014/main" id="{F5091E75-D060-EB25-3945-DC9A9D5E9208}"/>
              </a:ext>
            </a:extLst>
          </p:cNvPr>
          <p:cNvSpPr txBox="1"/>
          <p:nvPr/>
        </p:nvSpPr>
        <p:spPr>
          <a:xfrm>
            <a:off x="7039537" y="3369254"/>
            <a:ext cx="1117600" cy="369332"/>
          </a:xfrm>
          <a:prstGeom prst="rect">
            <a:avLst/>
          </a:prstGeom>
          <a:noFill/>
        </p:spPr>
        <p:txBody>
          <a:bodyPr wrap="square" rtlCol="0">
            <a:spAutoFit/>
          </a:bodyPr>
          <a:lstStyle/>
          <a:p>
            <a:r>
              <a:rPr lang="fr-FR" dirty="0"/>
              <a:t>18</a:t>
            </a:r>
          </a:p>
        </p:txBody>
      </p:sp>
      <p:sp>
        <p:nvSpPr>
          <p:cNvPr id="6" name="Flèche : droite 5">
            <a:extLst>
              <a:ext uri="{FF2B5EF4-FFF2-40B4-BE49-F238E27FC236}">
                <a16:creationId xmlns:a16="http://schemas.microsoft.com/office/drawing/2014/main" id="{3DC4C4BF-B482-A9A3-590E-B9F0AAF163E3}"/>
              </a:ext>
            </a:extLst>
          </p:cNvPr>
          <p:cNvSpPr/>
          <p:nvPr/>
        </p:nvSpPr>
        <p:spPr>
          <a:xfrm>
            <a:off x="7478206" y="3429448"/>
            <a:ext cx="419415" cy="286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79160C3E-71E2-D5C8-CD07-08D57E0ED84B}"/>
              </a:ext>
            </a:extLst>
          </p:cNvPr>
          <p:cNvSpPr txBox="1"/>
          <p:nvPr/>
        </p:nvSpPr>
        <p:spPr>
          <a:xfrm>
            <a:off x="10768776" y="3369254"/>
            <a:ext cx="558800" cy="369332"/>
          </a:xfrm>
          <a:prstGeom prst="rect">
            <a:avLst/>
          </a:prstGeom>
          <a:noFill/>
        </p:spPr>
        <p:txBody>
          <a:bodyPr wrap="square" rtlCol="0">
            <a:spAutoFit/>
          </a:bodyPr>
          <a:lstStyle/>
          <a:p>
            <a:r>
              <a:rPr lang="fr-FR" dirty="0"/>
              <a:t>13</a:t>
            </a:r>
          </a:p>
        </p:txBody>
      </p:sp>
      <p:sp>
        <p:nvSpPr>
          <p:cNvPr id="8" name="Flèche : droite 7">
            <a:extLst>
              <a:ext uri="{FF2B5EF4-FFF2-40B4-BE49-F238E27FC236}">
                <a16:creationId xmlns:a16="http://schemas.microsoft.com/office/drawing/2014/main" id="{42910A33-82D1-DC2D-FEDC-195C306FA369}"/>
              </a:ext>
            </a:extLst>
          </p:cNvPr>
          <p:cNvSpPr/>
          <p:nvPr/>
        </p:nvSpPr>
        <p:spPr>
          <a:xfrm>
            <a:off x="10358238" y="3420467"/>
            <a:ext cx="419415" cy="286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lèche : droite 8">
            <a:extLst>
              <a:ext uri="{FF2B5EF4-FFF2-40B4-BE49-F238E27FC236}">
                <a16:creationId xmlns:a16="http://schemas.microsoft.com/office/drawing/2014/main" id="{DD207253-9F3D-9627-2F7E-42BF10B886AE}"/>
              </a:ext>
            </a:extLst>
          </p:cNvPr>
          <p:cNvSpPr/>
          <p:nvPr/>
        </p:nvSpPr>
        <p:spPr>
          <a:xfrm>
            <a:off x="9780364" y="2749315"/>
            <a:ext cx="474106" cy="331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253307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5FE11E-8D90-C932-5E21-8154D0619319}"/>
              </a:ext>
            </a:extLst>
          </p:cNvPr>
          <p:cNvSpPr>
            <a:spLocks noGrp="1"/>
          </p:cNvSpPr>
          <p:nvPr>
            <p:ph type="title"/>
          </p:nvPr>
        </p:nvSpPr>
        <p:spPr>
          <a:xfrm>
            <a:off x="1488546" y="2142518"/>
            <a:ext cx="9905998" cy="1478570"/>
          </a:xfrm>
        </p:spPr>
        <p:txBody>
          <a:bodyPr/>
          <a:lstStyle/>
          <a:p>
            <a:r>
              <a:rPr lang="fr-FR" sz="3600" dirty="0">
                <a:latin typeface="Montserrat"/>
              </a:rPr>
              <a:t> </a:t>
            </a:r>
            <a:br>
              <a:rPr lang="fr-FR" dirty="0"/>
            </a:br>
            <a:endParaRPr lang="fr-FR" dirty="0"/>
          </a:p>
        </p:txBody>
      </p:sp>
      <p:sp>
        <p:nvSpPr>
          <p:cNvPr id="6" name="ZoneTexte 5">
            <a:extLst>
              <a:ext uri="{FF2B5EF4-FFF2-40B4-BE49-F238E27FC236}">
                <a16:creationId xmlns:a16="http://schemas.microsoft.com/office/drawing/2014/main" id="{458C93A7-9E6A-0612-61C2-CEAD185FA104}"/>
              </a:ext>
            </a:extLst>
          </p:cNvPr>
          <p:cNvSpPr txBox="1"/>
          <p:nvPr/>
        </p:nvSpPr>
        <p:spPr>
          <a:xfrm>
            <a:off x="3653281" y="2527860"/>
            <a:ext cx="5784979" cy="707886"/>
          </a:xfrm>
          <a:prstGeom prst="rect">
            <a:avLst/>
          </a:prstGeom>
          <a:noFill/>
        </p:spPr>
        <p:txBody>
          <a:bodyPr wrap="square">
            <a:spAutoFit/>
          </a:bodyPr>
          <a:lstStyle/>
          <a:p>
            <a:r>
              <a:rPr lang="fr-FR" sz="4000" dirty="0">
                <a:latin typeface="Montserrat"/>
              </a:rPr>
              <a:t>ANALYSES UNIVARIEES</a:t>
            </a:r>
            <a:endParaRPr lang="fr-FR" sz="4000" dirty="0"/>
          </a:p>
        </p:txBody>
      </p:sp>
    </p:spTree>
    <p:extLst>
      <p:ext uri="{BB962C8B-B14F-4D97-AF65-F5344CB8AC3E}">
        <p14:creationId xmlns:p14="http://schemas.microsoft.com/office/powerpoint/2010/main" val="317500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093567C-A008-9F2B-9C0B-EFF003AB1B70}"/>
              </a:ext>
            </a:extLst>
          </p:cNvPr>
          <p:cNvSpPr txBox="1"/>
          <p:nvPr/>
        </p:nvSpPr>
        <p:spPr>
          <a:xfrm>
            <a:off x="1293284" y="258634"/>
            <a:ext cx="9925049" cy="707886"/>
          </a:xfrm>
          <a:prstGeom prst="rect">
            <a:avLst/>
          </a:prstGeom>
          <a:noFill/>
        </p:spPr>
        <p:txBody>
          <a:bodyPr wrap="square">
            <a:spAutoFit/>
          </a:bodyPr>
          <a:lstStyle/>
          <a:p>
            <a:pPr algn="just"/>
            <a:r>
              <a:rPr lang="fr-FR" sz="2000" b="1" dirty="0">
                <a:latin typeface="Helvetica Neue"/>
              </a:rPr>
              <a:t>Contexte</a:t>
            </a:r>
            <a:r>
              <a:rPr lang="fr-FR" sz="2000" dirty="0">
                <a:latin typeface="Helvetica Neue"/>
              </a:rPr>
              <a:t> : aider Paris à devenir une SMART CITY en réalisant une étude portant sur les arbres de la ville de Paris dans le cadre du programme “Végétalisons la ville”.</a:t>
            </a:r>
          </a:p>
        </p:txBody>
      </p:sp>
      <p:pic>
        <p:nvPicPr>
          <p:cNvPr id="6" name="Image 5">
            <a:extLst>
              <a:ext uri="{FF2B5EF4-FFF2-40B4-BE49-F238E27FC236}">
                <a16:creationId xmlns:a16="http://schemas.microsoft.com/office/drawing/2014/main" id="{9C5044E7-E058-6393-94B2-02409A192AE3}"/>
              </a:ext>
            </a:extLst>
          </p:cNvPr>
          <p:cNvPicPr>
            <a:picLocks noChangeAspect="1"/>
          </p:cNvPicPr>
          <p:nvPr/>
        </p:nvPicPr>
        <p:blipFill>
          <a:blip r:embed="rId2"/>
          <a:stretch>
            <a:fillRect/>
          </a:stretch>
        </p:blipFill>
        <p:spPr>
          <a:xfrm>
            <a:off x="3184113" y="1381125"/>
            <a:ext cx="5093069" cy="2877440"/>
          </a:xfrm>
          <a:prstGeom prst="rect">
            <a:avLst/>
          </a:prstGeom>
        </p:spPr>
      </p:pic>
      <p:sp>
        <p:nvSpPr>
          <p:cNvPr id="8" name="ZoneTexte 7">
            <a:extLst>
              <a:ext uri="{FF2B5EF4-FFF2-40B4-BE49-F238E27FC236}">
                <a16:creationId xmlns:a16="http://schemas.microsoft.com/office/drawing/2014/main" id="{1C662EB8-FA9C-B4B2-AC7B-8338577BDBF2}"/>
              </a:ext>
            </a:extLst>
          </p:cNvPr>
          <p:cNvSpPr txBox="1"/>
          <p:nvPr/>
        </p:nvSpPr>
        <p:spPr>
          <a:xfrm>
            <a:off x="1219201" y="4479035"/>
            <a:ext cx="9999132" cy="646331"/>
          </a:xfrm>
          <a:prstGeom prst="rect">
            <a:avLst/>
          </a:prstGeom>
          <a:noFill/>
        </p:spPr>
        <p:txBody>
          <a:bodyPr wrap="square">
            <a:spAutoFit/>
          </a:bodyPr>
          <a:lstStyle/>
          <a:p>
            <a:pPr algn="just"/>
            <a:r>
              <a:rPr lang="fr-FR" dirty="0">
                <a:latin typeface="Helvetica Neue"/>
              </a:rPr>
              <a:t>Cette étude servira à optimiser les tournées pour l’entretien des arbres de la ville en ressortant des informations clés du jeu de données. </a:t>
            </a:r>
          </a:p>
        </p:txBody>
      </p:sp>
      <p:sp>
        <p:nvSpPr>
          <p:cNvPr id="5" name="ZoneTexte 4">
            <a:extLst>
              <a:ext uri="{FF2B5EF4-FFF2-40B4-BE49-F238E27FC236}">
                <a16:creationId xmlns:a16="http://schemas.microsoft.com/office/drawing/2014/main" id="{4C19E269-9DDA-5984-BBBB-72C73BFFE69A}"/>
              </a:ext>
            </a:extLst>
          </p:cNvPr>
          <p:cNvSpPr txBox="1"/>
          <p:nvPr/>
        </p:nvSpPr>
        <p:spPr>
          <a:xfrm>
            <a:off x="2523066" y="6230034"/>
            <a:ext cx="8297333" cy="369332"/>
          </a:xfrm>
          <a:prstGeom prst="rect">
            <a:avLst/>
          </a:prstGeom>
          <a:noFill/>
        </p:spPr>
        <p:txBody>
          <a:bodyPr wrap="square">
            <a:spAutoFit/>
          </a:bodyPr>
          <a:lstStyle/>
          <a:p>
            <a:r>
              <a:rPr lang="fr-FR" i="1" dirty="0">
                <a:latin typeface="Helvetica Neue"/>
              </a:rPr>
              <a:t>Moins de tournées égale moins de trajets, et plus d’arbres entretenus.</a:t>
            </a:r>
            <a:endParaRPr lang="fr-FR" i="1" dirty="0"/>
          </a:p>
        </p:txBody>
      </p:sp>
    </p:spTree>
    <p:extLst>
      <p:ext uri="{BB962C8B-B14F-4D97-AF65-F5344CB8AC3E}">
        <p14:creationId xmlns:p14="http://schemas.microsoft.com/office/powerpoint/2010/main" val="3508567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847AB75-A764-464D-015D-BC20EBD58D6B}"/>
              </a:ext>
            </a:extLst>
          </p:cNvPr>
          <p:cNvSpPr txBox="1"/>
          <p:nvPr/>
        </p:nvSpPr>
        <p:spPr>
          <a:xfrm>
            <a:off x="1587414" y="174127"/>
            <a:ext cx="9351519" cy="707886"/>
          </a:xfrm>
          <a:prstGeom prst="rect">
            <a:avLst/>
          </a:prstGeom>
          <a:noFill/>
        </p:spPr>
        <p:txBody>
          <a:bodyPr wrap="square">
            <a:spAutoFit/>
          </a:bodyPr>
          <a:lstStyle/>
          <a:p>
            <a:r>
              <a:rPr lang="fr-FR" sz="4000" dirty="0">
                <a:solidFill>
                  <a:schemeClr val="bg1"/>
                </a:solidFill>
                <a:latin typeface="Montserrat"/>
              </a:rPr>
              <a:t>ANALYSES UNIVARIEES </a:t>
            </a:r>
            <a:r>
              <a:rPr lang="fr-FR" sz="4000" dirty="0">
                <a:solidFill>
                  <a:schemeClr val="bg1"/>
                </a:solidFill>
                <a:latin typeface="Montserrat"/>
                <a:sym typeface="Wingdings" panose="05000000000000000000" pitchFamily="2" charset="2"/>
              </a:rPr>
              <a:t> </a:t>
            </a:r>
            <a:r>
              <a:rPr lang="fr-FR" sz="4000" dirty="0">
                <a:latin typeface="Montserrat"/>
                <a:sym typeface="Wingdings" panose="05000000000000000000" pitchFamily="2" charset="2"/>
              </a:rPr>
              <a:t>VARIABLES</a:t>
            </a:r>
            <a:endParaRPr lang="fr-FR" sz="4000" dirty="0"/>
          </a:p>
        </p:txBody>
      </p:sp>
      <p:sp>
        <p:nvSpPr>
          <p:cNvPr id="4" name="ZoneTexte 3">
            <a:extLst>
              <a:ext uri="{FF2B5EF4-FFF2-40B4-BE49-F238E27FC236}">
                <a16:creationId xmlns:a16="http://schemas.microsoft.com/office/drawing/2014/main" id="{737903E2-F99E-B704-99AE-B20AA24A26BA}"/>
              </a:ext>
            </a:extLst>
          </p:cNvPr>
          <p:cNvSpPr txBox="1"/>
          <p:nvPr/>
        </p:nvSpPr>
        <p:spPr>
          <a:xfrm>
            <a:off x="1456267" y="1109133"/>
            <a:ext cx="4478866" cy="461665"/>
          </a:xfrm>
          <a:prstGeom prst="rect">
            <a:avLst/>
          </a:prstGeom>
          <a:noFill/>
        </p:spPr>
        <p:txBody>
          <a:bodyPr wrap="square" rtlCol="0">
            <a:spAutoFit/>
          </a:bodyPr>
          <a:lstStyle/>
          <a:p>
            <a:r>
              <a:rPr lang="fr-FR" sz="2400" dirty="0"/>
              <a:t>Etude des variables suivantes :</a:t>
            </a:r>
          </a:p>
        </p:txBody>
      </p:sp>
      <p:graphicFrame>
        <p:nvGraphicFramePr>
          <p:cNvPr id="7" name="Tableau 7">
            <a:extLst>
              <a:ext uri="{FF2B5EF4-FFF2-40B4-BE49-F238E27FC236}">
                <a16:creationId xmlns:a16="http://schemas.microsoft.com/office/drawing/2014/main" id="{A359BA0B-8F72-A1AD-6CA2-E8F69AFEA7F2}"/>
              </a:ext>
            </a:extLst>
          </p:cNvPr>
          <p:cNvGraphicFramePr>
            <a:graphicFrameLocks noGrp="1"/>
          </p:cNvGraphicFramePr>
          <p:nvPr>
            <p:extLst>
              <p:ext uri="{D42A27DB-BD31-4B8C-83A1-F6EECF244321}">
                <p14:modId xmlns:p14="http://schemas.microsoft.com/office/powerpoint/2010/main" val="732990013"/>
              </p:ext>
            </p:extLst>
          </p:nvPr>
        </p:nvGraphicFramePr>
        <p:xfrm>
          <a:off x="1436687" y="1800903"/>
          <a:ext cx="2599268" cy="3362960"/>
        </p:xfrm>
        <a:graphic>
          <a:graphicData uri="http://schemas.openxmlformats.org/drawingml/2006/table">
            <a:tbl>
              <a:tblPr firstRow="1" bandRow="1">
                <a:tableStyleId>{7DF18680-E054-41AD-8BC1-D1AEF772440D}</a:tableStyleId>
              </a:tblPr>
              <a:tblGrid>
                <a:gridCol w="2599268">
                  <a:extLst>
                    <a:ext uri="{9D8B030D-6E8A-4147-A177-3AD203B41FA5}">
                      <a16:colId xmlns:a16="http://schemas.microsoft.com/office/drawing/2014/main" val="266673516"/>
                    </a:ext>
                  </a:extLst>
                </a:gridCol>
              </a:tblGrid>
              <a:tr h="396240">
                <a:tc>
                  <a:txBody>
                    <a:bodyPr/>
                    <a:lstStyle/>
                    <a:p>
                      <a:pPr algn="ctr"/>
                      <a:r>
                        <a:rPr lang="fr-FR" dirty="0"/>
                        <a:t>Variables</a:t>
                      </a:r>
                    </a:p>
                  </a:txBody>
                  <a:tcPr/>
                </a:tc>
                <a:extLst>
                  <a:ext uri="{0D108BD9-81ED-4DB2-BD59-A6C34878D82A}">
                    <a16:rowId xmlns:a16="http://schemas.microsoft.com/office/drawing/2014/main" val="3450492041"/>
                  </a:ext>
                </a:extLst>
              </a:tr>
              <a:tr h="370840">
                <a:tc>
                  <a:txBody>
                    <a:bodyPr/>
                    <a:lstStyle/>
                    <a:p>
                      <a:pPr algn="ctr"/>
                      <a:r>
                        <a:rPr lang="fr-FR" dirty="0"/>
                        <a:t>domanialite</a:t>
                      </a:r>
                    </a:p>
                  </a:txBody>
                  <a:tcPr/>
                </a:tc>
                <a:extLst>
                  <a:ext uri="{0D108BD9-81ED-4DB2-BD59-A6C34878D82A}">
                    <a16:rowId xmlns:a16="http://schemas.microsoft.com/office/drawing/2014/main" val="2298283415"/>
                  </a:ext>
                </a:extLst>
              </a:tr>
              <a:tr h="370840">
                <a:tc>
                  <a:txBody>
                    <a:bodyPr/>
                    <a:lstStyle/>
                    <a:p>
                      <a:pPr algn="ctr"/>
                      <a:r>
                        <a:rPr lang="fr-FR" dirty="0"/>
                        <a:t>arrondissement</a:t>
                      </a:r>
                    </a:p>
                  </a:txBody>
                  <a:tcPr/>
                </a:tc>
                <a:extLst>
                  <a:ext uri="{0D108BD9-81ED-4DB2-BD59-A6C34878D82A}">
                    <a16:rowId xmlns:a16="http://schemas.microsoft.com/office/drawing/2014/main" val="391920007"/>
                  </a:ext>
                </a:extLst>
              </a:tr>
              <a:tr h="370840">
                <a:tc>
                  <a:txBody>
                    <a:bodyPr/>
                    <a:lstStyle/>
                    <a:p>
                      <a:pPr algn="ctr"/>
                      <a:r>
                        <a:rPr lang="fr-FR" sz="1800" dirty="0" err="1"/>
                        <a:t>libelle_francais</a:t>
                      </a:r>
                      <a:endParaRPr lang="fr-FR" dirty="0"/>
                    </a:p>
                  </a:txBody>
                  <a:tcPr/>
                </a:tc>
                <a:extLst>
                  <a:ext uri="{0D108BD9-81ED-4DB2-BD59-A6C34878D82A}">
                    <a16:rowId xmlns:a16="http://schemas.microsoft.com/office/drawing/2014/main" val="1815167878"/>
                  </a:ext>
                </a:extLst>
              </a:tr>
              <a:tr h="370840">
                <a:tc>
                  <a:txBody>
                    <a:bodyPr/>
                    <a:lstStyle/>
                    <a:p>
                      <a:pPr algn="ctr"/>
                      <a:r>
                        <a:rPr lang="fr-FR" sz="1800" dirty="0"/>
                        <a:t>genre</a:t>
                      </a:r>
                      <a:endParaRPr lang="fr-FR" dirty="0"/>
                    </a:p>
                  </a:txBody>
                  <a:tcPr/>
                </a:tc>
                <a:extLst>
                  <a:ext uri="{0D108BD9-81ED-4DB2-BD59-A6C34878D82A}">
                    <a16:rowId xmlns:a16="http://schemas.microsoft.com/office/drawing/2014/main" val="1018183845"/>
                  </a:ext>
                </a:extLst>
              </a:tr>
              <a:tr h="370840">
                <a:tc>
                  <a:txBody>
                    <a:bodyPr/>
                    <a:lstStyle/>
                    <a:p>
                      <a:pPr algn="ctr"/>
                      <a:r>
                        <a:rPr lang="fr-FR" sz="1800" dirty="0"/>
                        <a:t>stade_developpement</a:t>
                      </a:r>
                      <a:endParaRPr lang="fr-FR" dirty="0"/>
                    </a:p>
                  </a:txBody>
                  <a:tcPr/>
                </a:tc>
                <a:extLst>
                  <a:ext uri="{0D108BD9-81ED-4DB2-BD59-A6C34878D82A}">
                    <a16:rowId xmlns:a16="http://schemas.microsoft.com/office/drawing/2014/main" val="910370300"/>
                  </a:ext>
                </a:extLst>
              </a:tr>
              <a:tr h="370840">
                <a:tc>
                  <a:txBody>
                    <a:bodyPr/>
                    <a:lstStyle/>
                    <a:p>
                      <a:pPr algn="ctr"/>
                      <a:r>
                        <a:rPr lang="fr-FR" dirty="0"/>
                        <a:t>remarquable</a:t>
                      </a:r>
                    </a:p>
                  </a:txBody>
                  <a:tcPr/>
                </a:tc>
                <a:extLst>
                  <a:ext uri="{0D108BD9-81ED-4DB2-BD59-A6C34878D82A}">
                    <a16:rowId xmlns:a16="http://schemas.microsoft.com/office/drawing/2014/main" val="166092357"/>
                  </a:ext>
                </a:extLst>
              </a:tr>
              <a:tr h="370840">
                <a:tc>
                  <a:txBody>
                    <a:bodyPr/>
                    <a:lstStyle/>
                    <a:p>
                      <a:pPr algn="ctr"/>
                      <a:r>
                        <a:rPr lang="fr-FR" dirty="0"/>
                        <a:t>circonference_cm </a:t>
                      </a:r>
                    </a:p>
                  </a:txBody>
                  <a:tcPr/>
                </a:tc>
                <a:extLst>
                  <a:ext uri="{0D108BD9-81ED-4DB2-BD59-A6C34878D82A}">
                    <a16:rowId xmlns:a16="http://schemas.microsoft.com/office/drawing/2014/main" val="3783413941"/>
                  </a:ext>
                </a:extLst>
              </a:tr>
              <a:tr h="370840">
                <a:tc>
                  <a:txBody>
                    <a:bodyPr/>
                    <a:lstStyle/>
                    <a:p>
                      <a:pPr algn="ctr"/>
                      <a:r>
                        <a:rPr lang="fr-FR" dirty="0"/>
                        <a:t>hauteur_m</a:t>
                      </a:r>
                    </a:p>
                  </a:txBody>
                  <a:tcPr/>
                </a:tc>
                <a:extLst>
                  <a:ext uri="{0D108BD9-81ED-4DB2-BD59-A6C34878D82A}">
                    <a16:rowId xmlns:a16="http://schemas.microsoft.com/office/drawing/2014/main" val="2422936269"/>
                  </a:ext>
                </a:extLst>
              </a:tr>
            </a:tbl>
          </a:graphicData>
        </a:graphic>
      </p:graphicFrame>
      <p:pic>
        <p:nvPicPr>
          <p:cNvPr id="8" name="Image 7">
            <a:extLst>
              <a:ext uri="{FF2B5EF4-FFF2-40B4-BE49-F238E27FC236}">
                <a16:creationId xmlns:a16="http://schemas.microsoft.com/office/drawing/2014/main" id="{0A9F3177-1875-BFDD-C975-F2F35A43B370}"/>
              </a:ext>
            </a:extLst>
          </p:cNvPr>
          <p:cNvPicPr>
            <a:picLocks noChangeAspect="1"/>
          </p:cNvPicPr>
          <p:nvPr/>
        </p:nvPicPr>
        <p:blipFill>
          <a:blip r:embed="rId2"/>
          <a:stretch>
            <a:fillRect/>
          </a:stretch>
        </p:blipFill>
        <p:spPr>
          <a:xfrm>
            <a:off x="9477375" y="882013"/>
            <a:ext cx="1979324" cy="2099733"/>
          </a:xfrm>
          <a:prstGeom prst="rect">
            <a:avLst/>
          </a:prstGeom>
        </p:spPr>
      </p:pic>
      <p:graphicFrame>
        <p:nvGraphicFramePr>
          <p:cNvPr id="10" name="Tableau 7">
            <a:extLst>
              <a:ext uri="{FF2B5EF4-FFF2-40B4-BE49-F238E27FC236}">
                <a16:creationId xmlns:a16="http://schemas.microsoft.com/office/drawing/2014/main" id="{9C39825E-27C0-CF62-5664-DA9360AB8AA9}"/>
              </a:ext>
            </a:extLst>
          </p:cNvPr>
          <p:cNvGraphicFramePr>
            <a:graphicFrameLocks noGrp="1"/>
          </p:cNvGraphicFramePr>
          <p:nvPr>
            <p:extLst>
              <p:ext uri="{D42A27DB-BD31-4B8C-83A1-F6EECF244321}">
                <p14:modId xmlns:p14="http://schemas.microsoft.com/office/powerpoint/2010/main" val="2621529011"/>
              </p:ext>
            </p:extLst>
          </p:nvPr>
        </p:nvGraphicFramePr>
        <p:xfrm>
          <a:off x="5405267" y="3419705"/>
          <a:ext cx="5348698" cy="2865120"/>
        </p:xfrm>
        <a:graphic>
          <a:graphicData uri="http://schemas.openxmlformats.org/drawingml/2006/table">
            <a:tbl>
              <a:tblPr firstRow="1" bandRow="1">
                <a:tableStyleId>{7DF18680-E054-41AD-8BC1-D1AEF772440D}</a:tableStyleId>
              </a:tblPr>
              <a:tblGrid>
                <a:gridCol w="2519920">
                  <a:extLst>
                    <a:ext uri="{9D8B030D-6E8A-4147-A177-3AD203B41FA5}">
                      <a16:colId xmlns:a16="http://schemas.microsoft.com/office/drawing/2014/main" val="266673516"/>
                    </a:ext>
                  </a:extLst>
                </a:gridCol>
                <a:gridCol w="2828778">
                  <a:extLst>
                    <a:ext uri="{9D8B030D-6E8A-4147-A177-3AD203B41FA5}">
                      <a16:colId xmlns:a16="http://schemas.microsoft.com/office/drawing/2014/main" val="1332719942"/>
                    </a:ext>
                  </a:extLst>
                </a:gridCol>
              </a:tblGrid>
              <a:tr h="396240">
                <a:tc>
                  <a:txBody>
                    <a:bodyPr/>
                    <a:lstStyle/>
                    <a:p>
                      <a:pPr algn="ctr"/>
                      <a:r>
                        <a:rPr lang="fr-FR" dirty="0"/>
                        <a:t>Variables</a:t>
                      </a:r>
                    </a:p>
                  </a:txBody>
                  <a:tcPr/>
                </a:tc>
                <a:tc>
                  <a:txBody>
                    <a:bodyPr/>
                    <a:lstStyle/>
                    <a:p>
                      <a:pPr algn="ctr"/>
                      <a:r>
                        <a:rPr lang="fr-FR" dirty="0"/>
                        <a:t>Commentaire</a:t>
                      </a:r>
                    </a:p>
                  </a:txBody>
                  <a:tcPr/>
                </a:tc>
                <a:extLst>
                  <a:ext uri="{0D108BD9-81ED-4DB2-BD59-A6C34878D82A}">
                    <a16:rowId xmlns:a16="http://schemas.microsoft.com/office/drawing/2014/main" val="3450492041"/>
                  </a:ext>
                </a:extLst>
              </a:tr>
              <a:tr h="370840">
                <a:tc>
                  <a:txBody>
                    <a:bodyPr/>
                    <a:lstStyle/>
                    <a:p>
                      <a:pPr algn="ctr"/>
                      <a:r>
                        <a:rPr lang="fr-FR" sz="1100" dirty="0"/>
                        <a:t>id</a:t>
                      </a:r>
                    </a:p>
                  </a:txBody>
                  <a:tcPr anchor="ctr"/>
                </a:tc>
                <a:tc>
                  <a:txBody>
                    <a:bodyPr/>
                    <a:lstStyle/>
                    <a:p>
                      <a:pPr algn="ctr"/>
                      <a:r>
                        <a:rPr lang="fr-FR" sz="1100" dirty="0"/>
                        <a:t>Unique valeur pour chaque arbre</a:t>
                      </a:r>
                    </a:p>
                  </a:txBody>
                  <a:tcPr anchor="ctr"/>
                </a:tc>
                <a:extLst>
                  <a:ext uri="{0D108BD9-81ED-4DB2-BD59-A6C34878D82A}">
                    <a16:rowId xmlns:a16="http://schemas.microsoft.com/office/drawing/2014/main" val="2298283415"/>
                  </a:ext>
                </a:extLst>
              </a:tr>
              <a:tr h="370840">
                <a:tc>
                  <a:txBody>
                    <a:bodyPr/>
                    <a:lstStyle/>
                    <a:p>
                      <a:pPr algn="ctr"/>
                      <a:r>
                        <a:rPr lang="fr-FR" sz="1100" dirty="0"/>
                        <a:t>lieu </a:t>
                      </a:r>
                    </a:p>
                  </a:txBody>
                  <a:tcPr anchor="ctr"/>
                </a:tc>
                <a:tc>
                  <a:txBody>
                    <a:bodyPr/>
                    <a:lstStyle/>
                    <a:p>
                      <a:pPr algn="ctr"/>
                      <a:r>
                        <a:rPr lang="fr-FR" sz="1100" dirty="0"/>
                        <a:t>Trop de lieu par arrondissement (6921 valeurs uniques dispatchées dans chaque arrondissement) : analyse non pertinente et remplacé par l’analyse des arrondissements</a:t>
                      </a:r>
                    </a:p>
                  </a:txBody>
                  <a:tcPr anchor="ctr"/>
                </a:tc>
                <a:extLst>
                  <a:ext uri="{0D108BD9-81ED-4DB2-BD59-A6C34878D82A}">
                    <a16:rowId xmlns:a16="http://schemas.microsoft.com/office/drawing/2014/main" val="391920007"/>
                  </a:ext>
                </a:extLst>
              </a:tr>
              <a:tr h="370840">
                <a:tc>
                  <a:txBody>
                    <a:bodyPr/>
                    <a:lstStyle/>
                    <a:p>
                      <a:pPr algn="ctr"/>
                      <a:r>
                        <a:rPr lang="fr-FR" sz="1100" dirty="0"/>
                        <a:t>espece</a:t>
                      </a:r>
                    </a:p>
                  </a:txBody>
                  <a:tcPr anchor="ctr"/>
                </a:tc>
                <a:tc>
                  <a:txBody>
                    <a:bodyPr/>
                    <a:lstStyle/>
                    <a:p>
                      <a:pPr algn="ctr"/>
                      <a:r>
                        <a:rPr lang="fr-FR" sz="1100" dirty="0"/>
                        <a:t>539 valeurs répartie sur les 175 genres : analyse non pertinente et remplacé par l’analyse libelle/espece</a:t>
                      </a:r>
                    </a:p>
                  </a:txBody>
                  <a:tcPr anchor="ctr"/>
                </a:tc>
                <a:extLst>
                  <a:ext uri="{0D108BD9-81ED-4DB2-BD59-A6C34878D82A}">
                    <a16:rowId xmlns:a16="http://schemas.microsoft.com/office/drawing/2014/main" val="1815167878"/>
                  </a:ext>
                </a:extLst>
              </a:tr>
              <a:tr h="370840">
                <a:tc>
                  <a:txBody>
                    <a:bodyPr/>
                    <a:lstStyle/>
                    <a:p>
                      <a:pPr algn="ctr"/>
                      <a:r>
                        <a:rPr lang="fr-FR" sz="1100" dirty="0"/>
                        <a:t>geo_point_2d_a </a:t>
                      </a:r>
                    </a:p>
                  </a:txBody>
                  <a:tcPr anchor="ctr"/>
                </a:tc>
                <a:tc rowSpan="2">
                  <a:txBody>
                    <a:bodyPr/>
                    <a:lstStyle/>
                    <a:p>
                      <a:pPr algn="ctr"/>
                      <a:r>
                        <a:rPr lang="fr-FR" sz="1100" dirty="0"/>
                        <a:t>Analyse à faire en couple donc présente dans l’analyse multivariée</a:t>
                      </a:r>
                    </a:p>
                  </a:txBody>
                  <a:tcPr anchor="ctr"/>
                </a:tc>
                <a:extLst>
                  <a:ext uri="{0D108BD9-81ED-4DB2-BD59-A6C34878D82A}">
                    <a16:rowId xmlns:a16="http://schemas.microsoft.com/office/drawing/2014/main" val="1018183845"/>
                  </a:ext>
                </a:extLst>
              </a:tr>
              <a:tr h="370840">
                <a:tc>
                  <a:txBody>
                    <a:bodyPr/>
                    <a:lstStyle/>
                    <a:p>
                      <a:pPr algn="ctr"/>
                      <a:r>
                        <a:rPr lang="fr-FR" sz="1100" dirty="0"/>
                        <a:t>geo_point_2d_b </a:t>
                      </a:r>
                    </a:p>
                  </a:txBody>
                  <a:tcPr anchor="ctr"/>
                </a:tc>
                <a:tc vMerge="1">
                  <a:txBody>
                    <a:bodyPr/>
                    <a:lstStyle/>
                    <a:p>
                      <a:pPr algn="ctr"/>
                      <a:endParaRPr lang="fr-FR" sz="1100" dirty="0"/>
                    </a:p>
                  </a:txBody>
                  <a:tcPr/>
                </a:tc>
                <a:extLst>
                  <a:ext uri="{0D108BD9-81ED-4DB2-BD59-A6C34878D82A}">
                    <a16:rowId xmlns:a16="http://schemas.microsoft.com/office/drawing/2014/main" val="910370300"/>
                  </a:ext>
                </a:extLst>
              </a:tr>
            </a:tbl>
          </a:graphicData>
        </a:graphic>
      </p:graphicFrame>
      <p:sp>
        <p:nvSpPr>
          <p:cNvPr id="11" name="ZoneTexte 10">
            <a:extLst>
              <a:ext uri="{FF2B5EF4-FFF2-40B4-BE49-F238E27FC236}">
                <a16:creationId xmlns:a16="http://schemas.microsoft.com/office/drawing/2014/main" id="{6EE57190-7AAF-B387-1796-6F094F6E3ECD}"/>
              </a:ext>
            </a:extLst>
          </p:cNvPr>
          <p:cNvSpPr txBox="1"/>
          <p:nvPr/>
        </p:nvSpPr>
        <p:spPr>
          <a:xfrm>
            <a:off x="4992193" y="2988331"/>
            <a:ext cx="6174846" cy="461665"/>
          </a:xfrm>
          <a:prstGeom prst="rect">
            <a:avLst/>
          </a:prstGeom>
          <a:noFill/>
        </p:spPr>
        <p:txBody>
          <a:bodyPr wrap="square" rtlCol="0">
            <a:spAutoFit/>
          </a:bodyPr>
          <a:lstStyle/>
          <a:p>
            <a:r>
              <a:rPr lang="fr-FR" sz="2400" dirty="0"/>
              <a:t>Variables non étudiées pour l’analyse univariée</a:t>
            </a:r>
          </a:p>
        </p:txBody>
      </p:sp>
    </p:spTree>
    <p:extLst>
      <p:ext uri="{BB962C8B-B14F-4D97-AF65-F5344CB8AC3E}">
        <p14:creationId xmlns:p14="http://schemas.microsoft.com/office/powerpoint/2010/main" val="303344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371BAA44-74A4-45BD-553A-5137406815F4}"/>
              </a:ext>
            </a:extLst>
          </p:cNvPr>
          <p:cNvPicPr>
            <a:picLocks noChangeAspect="1"/>
          </p:cNvPicPr>
          <p:nvPr/>
        </p:nvPicPr>
        <p:blipFill>
          <a:blip r:embed="rId2"/>
          <a:stretch>
            <a:fillRect/>
          </a:stretch>
        </p:blipFill>
        <p:spPr>
          <a:xfrm>
            <a:off x="7724053" y="2181719"/>
            <a:ext cx="2057400" cy="1228725"/>
          </a:xfrm>
          <a:prstGeom prst="rect">
            <a:avLst/>
          </a:prstGeom>
        </p:spPr>
      </p:pic>
      <p:pic>
        <p:nvPicPr>
          <p:cNvPr id="9" name="Image 8">
            <a:extLst>
              <a:ext uri="{FF2B5EF4-FFF2-40B4-BE49-F238E27FC236}">
                <a16:creationId xmlns:a16="http://schemas.microsoft.com/office/drawing/2014/main" id="{5BF40EA6-5FE8-3120-B48D-0D47A0991F52}"/>
              </a:ext>
            </a:extLst>
          </p:cNvPr>
          <p:cNvPicPr>
            <a:picLocks noChangeAspect="1"/>
          </p:cNvPicPr>
          <p:nvPr/>
        </p:nvPicPr>
        <p:blipFill>
          <a:blip r:embed="rId3"/>
          <a:stretch>
            <a:fillRect/>
          </a:stretch>
        </p:blipFill>
        <p:spPr>
          <a:xfrm>
            <a:off x="751567" y="1315154"/>
            <a:ext cx="5396498" cy="5206825"/>
          </a:xfrm>
          <a:prstGeom prst="rect">
            <a:avLst/>
          </a:prstGeom>
        </p:spPr>
      </p:pic>
      <p:sp>
        <p:nvSpPr>
          <p:cNvPr id="2" name="Titre 1">
            <a:extLst>
              <a:ext uri="{FF2B5EF4-FFF2-40B4-BE49-F238E27FC236}">
                <a16:creationId xmlns:a16="http://schemas.microsoft.com/office/drawing/2014/main" id="{ACD78C29-68D3-61CB-8F8B-5548AE0A75E8}"/>
              </a:ext>
            </a:extLst>
          </p:cNvPr>
          <p:cNvSpPr>
            <a:spLocks noGrp="1"/>
          </p:cNvSpPr>
          <p:nvPr>
            <p:ph type="title"/>
          </p:nvPr>
        </p:nvSpPr>
        <p:spPr>
          <a:xfrm>
            <a:off x="1272042" y="51318"/>
            <a:ext cx="9905998" cy="908968"/>
          </a:xfrm>
        </p:spPr>
        <p:txBody>
          <a:bodyPr/>
          <a:lstStyle/>
          <a:p>
            <a:r>
              <a:rPr lang="fr-FR" sz="3600" dirty="0">
                <a:solidFill>
                  <a:schemeClr val="bg1"/>
                </a:solidFill>
                <a:latin typeface="Montserrat"/>
              </a:rPr>
              <a:t>ANALYSES UNIVARIEES </a:t>
            </a:r>
            <a:r>
              <a:rPr lang="fr-FR" sz="3600" dirty="0">
                <a:solidFill>
                  <a:schemeClr val="bg1"/>
                </a:solidFill>
                <a:latin typeface="Montserrat"/>
                <a:sym typeface="Wingdings" panose="05000000000000000000" pitchFamily="2" charset="2"/>
              </a:rPr>
              <a:t> </a:t>
            </a:r>
            <a:r>
              <a:rPr lang="fr-FR" sz="3600" dirty="0">
                <a:latin typeface="Montserrat"/>
                <a:sym typeface="Wingdings" panose="05000000000000000000" pitchFamily="2" charset="2"/>
              </a:rPr>
              <a:t>DOMANIALITE</a:t>
            </a:r>
            <a:endParaRPr lang="fr-FR" sz="3600" dirty="0">
              <a:solidFill>
                <a:srgbClr val="FF0000"/>
              </a:solidFill>
            </a:endParaRPr>
          </a:p>
        </p:txBody>
      </p:sp>
      <p:sp>
        <p:nvSpPr>
          <p:cNvPr id="7" name="Rectangle 6">
            <a:extLst>
              <a:ext uri="{FF2B5EF4-FFF2-40B4-BE49-F238E27FC236}">
                <a16:creationId xmlns:a16="http://schemas.microsoft.com/office/drawing/2014/main" id="{37D83F09-383E-F254-1940-FD9200139CAF}"/>
              </a:ext>
            </a:extLst>
          </p:cNvPr>
          <p:cNvSpPr/>
          <p:nvPr/>
        </p:nvSpPr>
        <p:spPr>
          <a:xfrm>
            <a:off x="7693564" y="2445761"/>
            <a:ext cx="307910" cy="751114"/>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CED00F3A-A9A8-E69F-0B9F-9F910E95DF81}"/>
              </a:ext>
            </a:extLst>
          </p:cNvPr>
          <p:cNvSpPr/>
          <p:nvPr/>
        </p:nvSpPr>
        <p:spPr>
          <a:xfrm>
            <a:off x="9273830" y="3211303"/>
            <a:ext cx="458367" cy="265922"/>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 en angle 9">
            <a:extLst>
              <a:ext uri="{FF2B5EF4-FFF2-40B4-BE49-F238E27FC236}">
                <a16:creationId xmlns:a16="http://schemas.microsoft.com/office/drawing/2014/main" id="{975AA570-21EB-3F6A-1ECF-8E5FC16A3AC8}"/>
              </a:ext>
            </a:extLst>
          </p:cNvPr>
          <p:cNvCxnSpPr>
            <a:stCxn id="7" idx="2"/>
            <a:endCxn id="8" idx="2"/>
          </p:cNvCxnSpPr>
          <p:nvPr/>
        </p:nvCxnSpPr>
        <p:spPr>
          <a:xfrm rot="16200000" flipH="1">
            <a:off x="8535091" y="2509302"/>
            <a:ext cx="280350" cy="1655495"/>
          </a:xfrm>
          <a:prstGeom prst="bentConnector3">
            <a:avLst>
              <a:gd name="adj1" fmla="val 18154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FD7D615A-D306-2AD3-7BF2-4FFE0340B21D}"/>
              </a:ext>
            </a:extLst>
          </p:cNvPr>
          <p:cNvSpPr/>
          <p:nvPr/>
        </p:nvSpPr>
        <p:spPr>
          <a:xfrm>
            <a:off x="4445062" y="1487261"/>
            <a:ext cx="1677180" cy="3227614"/>
          </a:xfrm>
          <a:prstGeom prst="rect">
            <a:avLst/>
          </a:prstGeom>
          <a:solidFill>
            <a:srgbClr val="9ACD4C">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avec flèche 14">
            <a:extLst>
              <a:ext uri="{FF2B5EF4-FFF2-40B4-BE49-F238E27FC236}">
                <a16:creationId xmlns:a16="http://schemas.microsoft.com/office/drawing/2014/main" id="{DDAC784F-8287-2A0F-B9A0-2754424BB784}"/>
              </a:ext>
            </a:extLst>
          </p:cNvPr>
          <p:cNvCxnSpPr>
            <a:cxnSpLocks/>
          </p:cNvCxnSpPr>
          <p:nvPr/>
        </p:nvCxnSpPr>
        <p:spPr>
          <a:xfrm>
            <a:off x="6225041" y="2840519"/>
            <a:ext cx="1491538"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927BEF2-0FC9-52AA-9812-77EE1723D24D}"/>
              </a:ext>
            </a:extLst>
          </p:cNvPr>
          <p:cNvSpPr txBox="1"/>
          <p:nvPr/>
        </p:nvSpPr>
        <p:spPr>
          <a:xfrm>
            <a:off x="6786305" y="4066774"/>
            <a:ext cx="5181600" cy="369332"/>
          </a:xfrm>
          <a:prstGeom prst="rect">
            <a:avLst/>
          </a:prstGeom>
          <a:noFill/>
        </p:spPr>
        <p:txBody>
          <a:bodyPr wrap="square" rtlCol="0">
            <a:spAutoFit/>
          </a:bodyPr>
          <a:lstStyle/>
          <a:p>
            <a:r>
              <a:rPr lang="fr-FR" dirty="0">
                <a:highlight>
                  <a:srgbClr val="1F9021"/>
                </a:highlight>
              </a:rPr>
              <a:t>91,5% </a:t>
            </a:r>
            <a:r>
              <a:rPr lang="fr-FR" dirty="0"/>
              <a:t>des arbres sont situés sur </a:t>
            </a:r>
            <a:r>
              <a:rPr lang="fr-FR" dirty="0">
                <a:highlight>
                  <a:srgbClr val="1F9021"/>
                </a:highlight>
              </a:rPr>
              <a:t>3 domanialités </a:t>
            </a:r>
            <a:r>
              <a:rPr lang="fr-FR" dirty="0"/>
              <a:t>. </a:t>
            </a:r>
          </a:p>
        </p:txBody>
      </p:sp>
      <p:sp>
        <p:nvSpPr>
          <p:cNvPr id="19" name="ZoneTexte 18">
            <a:extLst>
              <a:ext uri="{FF2B5EF4-FFF2-40B4-BE49-F238E27FC236}">
                <a16:creationId xmlns:a16="http://schemas.microsoft.com/office/drawing/2014/main" id="{B455A557-B70C-4C33-51FE-0FED1D7403FC}"/>
              </a:ext>
            </a:extLst>
          </p:cNvPr>
          <p:cNvSpPr txBox="1"/>
          <p:nvPr/>
        </p:nvSpPr>
        <p:spPr>
          <a:xfrm>
            <a:off x="6379905" y="4572753"/>
            <a:ext cx="5181600" cy="646331"/>
          </a:xfrm>
          <a:prstGeom prst="rect">
            <a:avLst/>
          </a:prstGeom>
          <a:noFill/>
        </p:spPr>
        <p:txBody>
          <a:bodyPr wrap="square" rtlCol="0">
            <a:spAutoFit/>
          </a:bodyPr>
          <a:lstStyle/>
          <a:p>
            <a:r>
              <a:rPr lang="fr-FR" dirty="0"/>
              <a:t>Lors de l’entretien, ces 3 zones pourront être priorisées pour couvrir un maximum d’arbres</a:t>
            </a:r>
          </a:p>
        </p:txBody>
      </p:sp>
      <p:sp>
        <p:nvSpPr>
          <p:cNvPr id="3" name="ZoneTexte 2">
            <a:extLst>
              <a:ext uri="{FF2B5EF4-FFF2-40B4-BE49-F238E27FC236}">
                <a16:creationId xmlns:a16="http://schemas.microsoft.com/office/drawing/2014/main" id="{AB957D26-C75B-B294-580F-28B3407F30E2}"/>
              </a:ext>
            </a:extLst>
          </p:cNvPr>
          <p:cNvSpPr txBox="1"/>
          <p:nvPr/>
        </p:nvSpPr>
        <p:spPr>
          <a:xfrm>
            <a:off x="7508154" y="5662360"/>
            <a:ext cx="3109046" cy="369332"/>
          </a:xfrm>
          <a:prstGeom prst="rect">
            <a:avLst/>
          </a:prstGeom>
          <a:noFill/>
        </p:spPr>
        <p:txBody>
          <a:bodyPr wrap="square">
            <a:spAutoFit/>
          </a:bodyPr>
          <a:lstStyle/>
          <a:p>
            <a:r>
              <a:rPr lang="fr-FR" dirty="0">
                <a:highlight>
                  <a:srgbClr val="1F9021"/>
                </a:highlight>
                <a:sym typeface="Wingdings" panose="05000000000000000000" pitchFamily="2" charset="2"/>
              </a:rPr>
              <a:t>sur un total de 9 valeurs uniques</a:t>
            </a:r>
            <a:endParaRPr lang="fr-FR" dirty="0">
              <a:highlight>
                <a:srgbClr val="1F9021"/>
              </a:highlight>
            </a:endParaRPr>
          </a:p>
        </p:txBody>
      </p:sp>
      <p:cxnSp>
        <p:nvCxnSpPr>
          <p:cNvPr id="6" name="Connecteur : en angle 5">
            <a:extLst>
              <a:ext uri="{FF2B5EF4-FFF2-40B4-BE49-F238E27FC236}">
                <a16:creationId xmlns:a16="http://schemas.microsoft.com/office/drawing/2014/main" id="{6AC9FE3E-8BFC-1867-3CE2-9F84D871D1C0}"/>
              </a:ext>
            </a:extLst>
          </p:cNvPr>
          <p:cNvCxnSpPr>
            <a:cxnSpLocks/>
            <a:endCxn id="3" idx="3"/>
          </p:cNvCxnSpPr>
          <p:nvPr/>
        </p:nvCxnSpPr>
        <p:spPr>
          <a:xfrm rot="16200000" flipH="1">
            <a:off x="9710616" y="4940442"/>
            <a:ext cx="1499902" cy="313266"/>
          </a:xfrm>
          <a:prstGeom prst="bentConnector4">
            <a:avLst>
              <a:gd name="adj1" fmla="val 16184"/>
              <a:gd name="adj2" fmla="val 402703"/>
            </a:avLst>
          </a:prstGeom>
          <a:ln>
            <a:solidFill>
              <a:srgbClr val="1F902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6543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A9191FCA-6622-5D79-3523-6E8087F34B9D}"/>
              </a:ext>
            </a:extLst>
          </p:cNvPr>
          <p:cNvPicPr>
            <a:picLocks noChangeAspect="1"/>
          </p:cNvPicPr>
          <p:nvPr/>
        </p:nvPicPr>
        <p:blipFill>
          <a:blip r:embed="rId2"/>
          <a:stretch>
            <a:fillRect/>
          </a:stretch>
        </p:blipFill>
        <p:spPr>
          <a:xfrm>
            <a:off x="7921282" y="1164675"/>
            <a:ext cx="2762250" cy="3457575"/>
          </a:xfrm>
          <a:prstGeom prst="rect">
            <a:avLst/>
          </a:prstGeom>
        </p:spPr>
      </p:pic>
      <p:sp>
        <p:nvSpPr>
          <p:cNvPr id="2" name="Titre 1">
            <a:extLst>
              <a:ext uri="{FF2B5EF4-FFF2-40B4-BE49-F238E27FC236}">
                <a16:creationId xmlns:a16="http://schemas.microsoft.com/office/drawing/2014/main" id="{ACD78C29-68D3-61CB-8F8B-5548AE0A75E8}"/>
              </a:ext>
            </a:extLst>
          </p:cNvPr>
          <p:cNvSpPr>
            <a:spLocks noGrp="1"/>
          </p:cNvSpPr>
          <p:nvPr>
            <p:ph type="title"/>
          </p:nvPr>
        </p:nvSpPr>
        <p:spPr>
          <a:xfrm>
            <a:off x="1272042" y="51318"/>
            <a:ext cx="9905998" cy="920912"/>
          </a:xfrm>
        </p:spPr>
        <p:txBody>
          <a:bodyPr>
            <a:normAutofit/>
          </a:bodyPr>
          <a:lstStyle/>
          <a:p>
            <a:r>
              <a:rPr lang="fr-FR" sz="3200" dirty="0">
                <a:solidFill>
                  <a:schemeClr val="bg1"/>
                </a:solidFill>
                <a:latin typeface="Montserrat"/>
              </a:rPr>
              <a:t>ANALYSES UNIVARIEES </a:t>
            </a:r>
            <a:r>
              <a:rPr lang="fr-FR" sz="3200" dirty="0">
                <a:solidFill>
                  <a:schemeClr val="bg1"/>
                </a:solidFill>
                <a:latin typeface="Montserrat"/>
                <a:sym typeface="Wingdings" panose="05000000000000000000" pitchFamily="2" charset="2"/>
              </a:rPr>
              <a:t> </a:t>
            </a:r>
            <a:r>
              <a:rPr lang="fr-FR" sz="3200" dirty="0">
                <a:latin typeface="Montserrat"/>
              </a:rPr>
              <a:t>ARRONDISSEMENT</a:t>
            </a:r>
            <a:endParaRPr lang="fr-FR" sz="3200" dirty="0"/>
          </a:p>
        </p:txBody>
      </p:sp>
      <p:sp>
        <p:nvSpPr>
          <p:cNvPr id="7" name="Rectangle 6">
            <a:extLst>
              <a:ext uri="{FF2B5EF4-FFF2-40B4-BE49-F238E27FC236}">
                <a16:creationId xmlns:a16="http://schemas.microsoft.com/office/drawing/2014/main" id="{37D83F09-383E-F254-1940-FD9200139CAF}"/>
              </a:ext>
            </a:extLst>
          </p:cNvPr>
          <p:cNvSpPr/>
          <p:nvPr/>
        </p:nvSpPr>
        <p:spPr>
          <a:xfrm>
            <a:off x="7921282" y="1341712"/>
            <a:ext cx="307910" cy="3280538"/>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ZoneTexte 2">
            <a:extLst>
              <a:ext uri="{FF2B5EF4-FFF2-40B4-BE49-F238E27FC236}">
                <a16:creationId xmlns:a16="http://schemas.microsoft.com/office/drawing/2014/main" id="{4D3B3039-7FC4-CB9F-B73B-FA6A345F3A20}"/>
              </a:ext>
            </a:extLst>
          </p:cNvPr>
          <p:cNvSpPr txBox="1"/>
          <p:nvPr/>
        </p:nvSpPr>
        <p:spPr>
          <a:xfrm>
            <a:off x="7257965" y="4862861"/>
            <a:ext cx="5379442" cy="338554"/>
          </a:xfrm>
          <a:prstGeom prst="rect">
            <a:avLst/>
          </a:prstGeom>
          <a:noFill/>
        </p:spPr>
        <p:txBody>
          <a:bodyPr wrap="square" rtlCol="0">
            <a:spAutoFit/>
          </a:bodyPr>
          <a:lstStyle/>
          <a:p>
            <a:r>
              <a:rPr lang="fr-FR" sz="1600" b="1" dirty="0">
                <a:highlight>
                  <a:srgbClr val="1F9021"/>
                </a:highlight>
              </a:rPr>
              <a:t>13 zones </a:t>
            </a:r>
            <a:r>
              <a:rPr lang="fr-FR" sz="1600" dirty="0"/>
              <a:t>sur 25 possèdent </a:t>
            </a:r>
            <a:r>
              <a:rPr lang="fr-FR" sz="1600" b="1" dirty="0">
                <a:highlight>
                  <a:srgbClr val="1F9021"/>
                </a:highlight>
              </a:rPr>
              <a:t>81,6%</a:t>
            </a:r>
            <a:r>
              <a:rPr lang="fr-FR" sz="1600" b="1" dirty="0"/>
              <a:t> </a:t>
            </a:r>
            <a:r>
              <a:rPr lang="fr-FR" sz="1600" dirty="0"/>
              <a:t>(163353) de l’effectif</a:t>
            </a:r>
          </a:p>
        </p:txBody>
      </p:sp>
      <p:pic>
        <p:nvPicPr>
          <p:cNvPr id="13" name="Image 12">
            <a:extLst>
              <a:ext uri="{FF2B5EF4-FFF2-40B4-BE49-F238E27FC236}">
                <a16:creationId xmlns:a16="http://schemas.microsoft.com/office/drawing/2014/main" id="{8512F1ED-0E17-D81A-647E-4FF312524DD0}"/>
              </a:ext>
            </a:extLst>
          </p:cNvPr>
          <p:cNvPicPr>
            <a:picLocks noChangeAspect="1"/>
          </p:cNvPicPr>
          <p:nvPr/>
        </p:nvPicPr>
        <p:blipFill>
          <a:blip r:embed="rId3"/>
          <a:stretch>
            <a:fillRect/>
          </a:stretch>
        </p:blipFill>
        <p:spPr>
          <a:xfrm>
            <a:off x="464848" y="1236546"/>
            <a:ext cx="6707628" cy="4650827"/>
          </a:xfrm>
          <a:prstGeom prst="rect">
            <a:avLst/>
          </a:prstGeom>
        </p:spPr>
      </p:pic>
      <p:sp>
        <p:nvSpPr>
          <p:cNvPr id="14" name="Rectangle 13">
            <a:extLst>
              <a:ext uri="{FF2B5EF4-FFF2-40B4-BE49-F238E27FC236}">
                <a16:creationId xmlns:a16="http://schemas.microsoft.com/office/drawing/2014/main" id="{E3880A0D-E84D-403B-EA77-760E126747D5}"/>
              </a:ext>
            </a:extLst>
          </p:cNvPr>
          <p:cNvSpPr/>
          <p:nvPr/>
        </p:nvSpPr>
        <p:spPr>
          <a:xfrm>
            <a:off x="4038600" y="1551817"/>
            <a:ext cx="2798949" cy="2927049"/>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 en angle 15">
            <a:extLst>
              <a:ext uri="{FF2B5EF4-FFF2-40B4-BE49-F238E27FC236}">
                <a16:creationId xmlns:a16="http://schemas.microsoft.com/office/drawing/2014/main" id="{3810F217-7BFA-654A-04D2-BB3661363145}"/>
              </a:ext>
            </a:extLst>
          </p:cNvPr>
          <p:cNvCxnSpPr>
            <a:cxnSpLocks/>
            <a:endCxn id="7" idx="1"/>
          </p:cNvCxnSpPr>
          <p:nvPr/>
        </p:nvCxnSpPr>
        <p:spPr>
          <a:xfrm>
            <a:off x="6837549" y="2590800"/>
            <a:ext cx="1083733" cy="391181"/>
          </a:xfrm>
          <a:prstGeom prst="bentConnector3">
            <a:avLst>
              <a:gd name="adj1" fmla="val 50000"/>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9820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36">
            <a:extLst>
              <a:ext uri="{FF2B5EF4-FFF2-40B4-BE49-F238E27FC236}">
                <a16:creationId xmlns:a16="http://schemas.microsoft.com/office/drawing/2014/main" id="{7FCB24B4-3C07-6632-74F9-9ED7987449D5}"/>
              </a:ext>
            </a:extLst>
          </p:cNvPr>
          <p:cNvPicPr>
            <a:picLocks noChangeAspect="1"/>
          </p:cNvPicPr>
          <p:nvPr/>
        </p:nvPicPr>
        <p:blipFill>
          <a:blip r:embed="rId2"/>
          <a:stretch>
            <a:fillRect/>
          </a:stretch>
        </p:blipFill>
        <p:spPr>
          <a:xfrm>
            <a:off x="8389214" y="1005571"/>
            <a:ext cx="2648320" cy="4458322"/>
          </a:xfrm>
          <a:prstGeom prst="rect">
            <a:avLst/>
          </a:prstGeom>
        </p:spPr>
      </p:pic>
      <p:pic>
        <p:nvPicPr>
          <p:cNvPr id="12" name="Image 11">
            <a:extLst>
              <a:ext uri="{FF2B5EF4-FFF2-40B4-BE49-F238E27FC236}">
                <a16:creationId xmlns:a16="http://schemas.microsoft.com/office/drawing/2014/main" id="{43419FB3-E05D-AD10-FC15-4A7783FDA16F}"/>
              </a:ext>
            </a:extLst>
          </p:cNvPr>
          <p:cNvPicPr>
            <a:picLocks noChangeAspect="1"/>
          </p:cNvPicPr>
          <p:nvPr/>
        </p:nvPicPr>
        <p:blipFill>
          <a:blip r:embed="rId3"/>
          <a:stretch>
            <a:fillRect/>
          </a:stretch>
        </p:blipFill>
        <p:spPr>
          <a:xfrm>
            <a:off x="671418" y="817546"/>
            <a:ext cx="6510923" cy="4559136"/>
          </a:xfrm>
          <a:prstGeom prst="rect">
            <a:avLst/>
          </a:prstGeom>
        </p:spPr>
      </p:pic>
      <p:sp>
        <p:nvSpPr>
          <p:cNvPr id="2" name="Titre 1">
            <a:extLst>
              <a:ext uri="{FF2B5EF4-FFF2-40B4-BE49-F238E27FC236}">
                <a16:creationId xmlns:a16="http://schemas.microsoft.com/office/drawing/2014/main" id="{2C1F7E1B-BABD-7E3C-8718-28FE4C583828}"/>
              </a:ext>
            </a:extLst>
          </p:cNvPr>
          <p:cNvSpPr>
            <a:spLocks noGrp="1"/>
          </p:cNvSpPr>
          <p:nvPr>
            <p:ph type="title"/>
          </p:nvPr>
        </p:nvSpPr>
        <p:spPr>
          <a:xfrm>
            <a:off x="1143001" y="179979"/>
            <a:ext cx="9905998" cy="715760"/>
          </a:xfrm>
        </p:spPr>
        <p:txBody>
          <a:bodyPr>
            <a:normAutofit/>
          </a:bodyPr>
          <a:lstStyle/>
          <a:p>
            <a:r>
              <a:rPr lang="fr-FR" sz="3200" dirty="0">
                <a:solidFill>
                  <a:schemeClr val="bg1"/>
                </a:solidFill>
                <a:latin typeface="Montserrat"/>
              </a:rPr>
              <a:t>ANALYSES UNIVARIEES </a:t>
            </a:r>
            <a:r>
              <a:rPr lang="fr-FR" sz="3200" dirty="0">
                <a:solidFill>
                  <a:schemeClr val="bg1"/>
                </a:solidFill>
                <a:latin typeface="Montserrat"/>
                <a:sym typeface="Wingdings" panose="05000000000000000000" pitchFamily="2" charset="2"/>
              </a:rPr>
              <a:t></a:t>
            </a:r>
            <a:r>
              <a:rPr lang="fr-FR" sz="3200" dirty="0">
                <a:latin typeface="Montserrat"/>
              </a:rPr>
              <a:t> libellé</a:t>
            </a:r>
            <a:endParaRPr lang="fr-FR" sz="3200" dirty="0"/>
          </a:p>
        </p:txBody>
      </p:sp>
      <p:sp>
        <p:nvSpPr>
          <p:cNvPr id="3" name="ZoneTexte 2">
            <a:extLst>
              <a:ext uri="{FF2B5EF4-FFF2-40B4-BE49-F238E27FC236}">
                <a16:creationId xmlns:a16="http://schemas.microsoft.com/office/drawing/2014/main" id="{2E0AE4A5-F03D-9C24-2BD9-FE32CD1017F3}"/>
              </a:ext>
            </a:extLst>
          </p:cNvPr>
          <p:cNvSpPr txBox="1"/>
          <p:nvPr/>
        </p:nvSpPr>
        <p:spPr>
          <a:xfrm>
            <a:off x="1458382" y="5636288"/>
            <a:ext cx="5723958" cy="1200329"/>
          </a:xfrm>
          <a:prstGeom prst="rect">
            <a:avLst/>
          </a:prstGeom>
          <a:noFill/>
        </p:spPr>
        <p:txBody>
          <a:bodyPr wrap="square" rtlCol="0">
            <a:spAutoFit/>
          </a:bodyPr>
          <a:lstStyle/>
          <a:p>
            <a:r>
              <a:rPr lang="fr-FR" dirty="0">
                <a:highlight>
                  <a:srgbClr val="FF00FF"/>
                </a:highlight>
              </a:rPr>
              <a:t>Ces 5 familles </a:t>
            </a:r>
            <a:r>
              <a:rPr lang="fr-FR" dirty="0"/>
              <a:t>d’arbres représentent environ </a:t>
            </a:r>
            <a:r>
              <a:rPr lang="fr-FR" dirty="0">
                <a:highlight>
                  <a:srgbClr val="FF00FF"/>
                </a:highlight>
              </a:rPr>
              <a:t>60</a:t>
            </a:r>
            <a:r>
              <a:rPr lang="fr-FR" dirty="0"/>
              <a:t>%(119500 unités) de l’effectif total. Une attention particulière doit être apporté à ces familles pour éviter une pandémie par exemple</a:t>
            </a:r>
          </a:p>
        </p:txBody>
      </p:sp>
      <p:sp>
        <p:nvSpPr>
          <p:cNvPr id="20" name="Rectangle 19">
            <a:extLst>
              <a:ext uri="{FF2B5EF4-FFF2-40B4-BE49-F238E27FC236}">
                <a16:creationId xmlns:a16="http://schemas.microsoft.com/office/drawing/2014/main" id="{D2C838B6-7811-E7A6-CBA8-F9C5F273D858}"/>
              </a:ext>
            </a:extLst>
          </p:cNvPr>
          <p:cNvSpPr/>
          <p:nvPr/>
        </p:nvSpPr>
        <p:spPr>
          <a:xfrm>
            <a:off x="8389215" y="1073258"/>
            <a:ext cx="307910" cy="4390635"/>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ZoneTexte 25">
            <a:extLst>
              <a:ext uri="{FF2B5EF4-FFF2-40B4-BE49-F238E27FC236}">
                <a16:creationId xmlns:a16="http://schemas.microsoft.com/office/drawing/2014/main" id="{26B8775A-F9EF-C1A7-6B41-D60B7564F0CA}"/>
              </a:ext>
            </a:extLst>
          </p:cNvPr>
          <p:cNvSpPr txBox="1"/>
          <p:nvPr/>
        </p:nvSpPr>
        <p:spPr>
          <a:xfrm>
            <a:off x="7418831" y="5486513"/>
            <a:ext cx="5379442" cy="584775"/>
          </a:xfrm>
          <a:prstGeom prst="rect">
            <a:avLst/>
          </a:prstGeom>
          <a:noFill/>
        </p:spPr>
        <p:txBody>
          <a:bodyPr wrap="square" rtlCol="0">
            <a:spAutoFit/>
          </a:bodyPr>
          <a:lstStyle/>
          <a:p>
            <a:r>
              <a:rPr lang="fr-FR" sz="1600" b="1" dirty="0">
                <a:highlight>
                  <a:srgbClr val="1F9021"/>
                </a:highlight>
              </a:rPr>
              <a:t>80,8%</a:t>
            </a:r>
            <a:r>
              <a:rPr lang="fr-FR" sz="1600" b="1" dirty="0"/>
              <a:t> des arbres (161720 unités)  sont représentés par ces </a:t>
            </a:r>
            <a:r>
              <a:rPr lang="fr-FR" sz="1600" b="1" dirty="0">
                <a:highlight>
                  <a:srgbClr val="1F9021"/>
                </a:highlight>
              </a:rPr>
              <a:t>15 familles</a:t>
            </a:r>
            <a:endParaRPr lang="fr-FR" sz="1600" dirty="0"/>
          </a:p>
        </p:txBody>
      </p:sp>
      <p:sp>
        <p:nvSpPr>
          <p:cNvPr id="28" name="Rectangle 27">
            <a:extLst>
              <a:ext uri="{FF2B5EF4-FFF2-40B4-BE49-F238E27FC236}">
                <a16:creationId xmlns:a16="http://schemas.microsoft.com/office/drawing/2014/main" id="{037F8AA4-2670-141B-759A-C4419693A06E}"/>
              </a:ext>
            </a:extLst>
          </p:cNvPr>
          <p:cNvSpPr/>
          <p:nvPr/>
        </p:nvSpPr>
        <p:spPr>
          <a:xfrm>
            <a:off x="1310777" y="1073258"/>
            <a:ext cx="5871563" cy="2880675"/>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28">
            <a:extLst>
              <a:ext uri="{FF2B5EF4-FFF2-40B4-BE49-F238E27FC236}">
                <a16:creationId xmlns:a16="http://schemas.microsoft.com/office/drawing/2014/main" id="{C0A1F532-29CD-F433-027D-2C39687078BA}"/>
              </a:ext>
            </a:extLst>
          </p:cNvPr>
          <p:cNvSpPr/>
          <p:nvPr/>
        </p:nvSpPr>
        <p:spPr>
          <a:xfrm>
            <a:off x="5325533" y="3953933"/>
            <a:ext cx="1856807" cy="719667"/>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1" name="Connecteur : en angle 30">
            <a:extLst>
              <a:ext uri="{FF2B5EF4-FFF2-40B4-BE49-F238E27FC236}">
                <a16:creationId xmlns:a16="http://schemas.microsoft.com/office/drawing/2014/main" id="{7841F543-340D-BAF8-1722-D1EBF0B758B1}"/>
              </a:ext>
            </a:extLst>
          </p:cNvPr>
          <p:cNvCxnSpPr>
            <a:cxnSpLocks/>
            <a:stCxn id="29" idx="2"/>
          </p:cNvCxnSpPr>
          <p:nvPr/>
        </p:nvCxnSpPr>
        <p:spPr>
          <a:xfrm rot="5400000">
            <a:off x="5536990" y="4919343"/>
            <a:ext cx="962690" cy="471204"/>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Connecteur : en angle 32">
            <a:extLst>
              <a:ext uri="{FF2B5EF4-FFF2-40B4-BE49-F238E27FC236}">
                <a16:creationId xmlns:a16="http://schemas.microsoft.com/office/drawing/2014/main" id="{4D6C22EA-2AE4-39B2-3B3F-CE0F0992F339}"/>
              </a:ext>
            </a:extLst>
          </p:cNvPr>
          <p:cNvCxnSpPr>
            <a:cxnSpLocks/>
            <a:stCxn id="28" idx="3"/>
            <a:endCxn id="20" idx="1"/>
          </p:cNvCxnSpPr>
          <p:nvPr/>
        </p:nvCxnSpPr>
        <p:spPr>
          <a:xfrm>
            <a:off x="7182340" y="2513596"/>
            <a:ext cx="1206875" cy="754980"/>
          </a:xfrm>
          <a:prstGeom prst="bentConnector3">
            <a:avLst/>
          </a:prstGeom>
          <a:ln>
            <a:solidFill>
              <a:srgbClr val="1F9021"/>
            </a:solidFill>
            <a:tailEnd type="triangle"/>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24B33F8C-3640-7BBE-8F0C-4A5DFAB5B81D}"/>
              </a:ext>
            </a:extLst>
          </p:cNvPr>
          <p:cNvSpPr/>
          <p:nvPr/>
        </p:nvSpPr>
        <p:spPr>
          <a:xfrm>
            <a:off x="9211732" y="1283920"/>
            <a:ext cx="1783466" cy="1229675"/>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9AB8959C-7269-1B89-053A-8B919D486DC7}"/>
              </a:ext>
            </a:extLst>
          </p:cNvPr>
          <p:cNvSpPr txBox="1"/>
          <p:nvPr/>
        </p:nvSpPr>
        <p:spPr>
          <a:xfrm>
            <a:off x="8174567" y="6388195"/>
            <a:ext cx="3393456" cy="369332"/>
          </a:xfrm>
          <a:prstGeom prst="rect">
            <a:avLst/>
          </a:prstGeom>
          <a:noFill/>
        </p:spPr>
        <p:txBody>
          <a:bodyPr wrap="square">
            <a:spAutoFit/>
          </a:bodyPr>
          <a:lstStyle/>
          <a:p>
            <a:r>
              <a:rPr lang="fr-FR" dirty="0">
                <a:highlight>
                  <a:srgbClr val="1F9021"/>
                </a:highlight>
                <a:sym typeface="Wingdings" panose="05000000000000000000" pitchFamily="2" charset="2"/>
              </a:rPr>
              <a:t>sur un total de 191 valeurs uniques </a:t>
            </a:r>
            <a:endParaRPr lang="fr-FR" dirty="0">
              <a:highlight>
                <a:srgbClr val="1F9021"/>
              </a:highlight>
            </a:endParaRPr>
          </a:p>
        </p:txBody>
      </p:sp>
      <p:cxnSp>
        <p:nvCxnSpPr>
          <p:cNvPr id="7" name="Connecteur : en angle 6">
            <a:extLst>
              <a:ext uri="{FF2B5EF4-FFF2-40B4-BE49-F238E27FC236}">
                <a16:creationId xmlns:a16="http://schemas.microsoft.com/office/drawing/2014/main" id="{72EF84F8-B366-B26D-4994-B3ACC9202721}"/>
              </a:ext>
            </a:extLst>
          </p:cNvPr>
          <p:cNvCxnSpPr>
            <a:endCxn id="5" idx="1"/>
          </p:cNvCxnSpPr>
          <p:nvPr/>
        </p:nvCxnSpPr>
        <p:spPr>
          <a:xfrm rot="16200000" flipH="1">
            <a:off x="7781964" y="6180257"/>
            <a:ext cx="501573" cy="283634"/>
          </a:xfrm>
          <a:prstGeom prst="bentConnector2">
            <a:avLst/>
          </a:prstGeom>
          <a:ln>
            <a:solidFill>
              <a:srgbClr val="1F902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5063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1F7E1B-BABD-7E3C-8718-28FE4C583828}"/>
              </a:ext>
            </a:extLst>
          </p:cNvPr>
          <p:cNvSpPr>
            <a:spLocks noGrp="1"/>
          </p:cNvSpPr>
          <p:nvPr>
            <p:ph type="title"/>
          </p:nvPr>
        </p:nvSpPr>
        <p:spPr>
          <a:xfrm>
            <a:off x="1143001" y="179979"/>
            <a:ext cx="9905998" cy="715760"/>
          </a:xfrm>
        </p:spPr>
        <p:txBody>
          <a:bodyPr>
            <a:normAutofit/>
          </a:bodyPr>
          <a:lstStyle/>
          <a:p>
            <a:r>
              <a:rPr lang="fr-FR" sz="3200" dirty="0">
                <a:solidFill>
                  <a:schemeClr val="bg1"/>
                </a:solidFill>
                <a:latin typeface="Montserrat"/>
              </a:rPr>
              <a:t>ANALYSES UNIVARIEES </a:t>
            </a:r>
            <a:r>
              <a:rPr lang="fr-FR" sz="3200" dirty="0">
                <a:solidFill>
                  <a:schemeClr val="bg1"/>
                </a:solidFill>
                <a:latin typeface="Montserrat"/>
                <a:sym typeface="Wingdings" panose="05000000000000000000" pitchFamily="2" charset="2"/>
              </a:rPr>
              <a:t></a:t>
            </a:r>
            <a:r>
              <a:rPr lang="fr-FR" sz="3200" dirty="0">
                <a:latin typeface="Montserrat"/>
              </a:rPr>
              <a:t> genre</a:t>
            </a:r>
            <a:endParaRPr lang="fr-FR" sz="3200" dirty="0"/>
          </a:p>
        </p:txBody>
      </p:sp>
      <p:sp>
        <p:nvSpPr>
          <p:cNvPr id="20" name="ZoneTexte 19">
            <a:extLst>
              <a:ext uri="{FF2B5EF4-FFF2-40B4-BE49-F238E27FC236}">
                <a16:creationId xmlns:a16="http://schemas.microsoft.com/office/drawing/2014/main" id="{B8C0B863-9BF4-F88C-234A-6B193D8F9797}"/>
              </a:ext>
            </a:extLst>
          </p:cNvPr>
          <p:cNvSpPr txBox="1"/>
          <p:nvPr/>
        </p:nvSpPr>
        <p:spPr>
          <a:xfrm>
            <a:off x="1566334" y="4779507"/>
            <a:ext cx="6272741" cy="369332"/>
          </a:xfrm>
          <a:prstGeom prst="rect">
            <a:avLst/>
          </a:prstGeom>
          <a:noFill/>
          <a:ln>
            <a:solidFill>
              <a:schemeClr val="accent1"/>
            </a:solidFill>
          </a:ln>
        </p:spPr>
        <p:txBody>
          <a:bodyPr wrap="square">
            <a:spAutoFit/>
          </a:bodyPr>
          <a:lstStyle/>
          <a:p>
            <a:r>
              <a:rPr lang="fr-FR" dirty="0"/>
              <a:t>Total = 160105 </a:t>
            </a:r>
            <a:r>
              <a:rPr lang="fr-FR" dirty="0">
                <a:sym typeface="Wingdings" panose="05000000000000000000" pitchFamily="2" charset="2"/>
              </a:rPr>
              <a:t> </a:t>
            </a:r>
            <a:r>
              <a:rPr lang="fr-FR" dirty="0">
                <a:highlight>
                  <a:srgbClr val="1F9021"/>
                </a:highlight>
                <a:sym typeface="Wingdings" panose="05000000000000000000" pitchFamily="2" charset="2"/>
              </a:rPr>
              <a:t>14</a:t>
            </a:r>
            <a:r>
              <a:rPr lang="fr-FR" dirty="0">
                <a:sym typeface="Wingdings" panose="05000000000000000000" pitchFamily="2" charset="2"/>
              </a:rPr>
              <a:t> genres représentent </a:t>
            </a:r>
            <a:r>
              <a:rPr lang="fr-FR" dirty="0">
                <a:highlight>
                  <a:srgbClr val="1F9021"/>
                </a:highlight>
              </a:rPr>
              <a:t>80%</a:t>
            </a:r>
            <a:r>
              <a:rPr lang="fr-FR" dirty="0"/>
              <a:t> de l’effectif total</a:t>
            </a:r>
          </a:p>
        </p:txBody>
      </p:sp>
      <p:pic>
        <p:nvPicPr>
          <p:cNvPr id="25" name="Image 24">
            <a:extLst>
              <a:ext uri="{FF2B5EF4-FFF2-40B4-BE49-F238E27FC236}">
                <a16:creationId xmlns:a16="http://schemas.microsoft.com/office/drawing/2014/main" id="{5A2F5D16-CD9F-112D-C551-DC7840F654C2}"/>
              </a:ext>
            </a:extLst>
          </p:cNvPr>
          <p:cNvPicPr>
            <a:picLocks noChangeAspect="1"/>
          </p:cNvPicPr>
          <p:nvPr/>
        </p:nvPicPr>
        <p:blipFill>
          <a:blip r:embed="rId2"/>
          <a:stretch>
            <a:fillRect/>
          </a:stretch>
        </p:blipFill>
        <p:spPr>
          <a:xfrm>
            <a:off x="5052867" y="975267"/>
            <a:ext cx="2086266" cy="3705742"/>
          </a:xfrm>
          <a:prstGeom prst="rect">
            <a:avLst/>
          </a:prstGeom>
        </p:spPr>
      </p:pic>
      <p:sp>
        <p:nvSpPr>
          <p:cNvPr id="4" name="ZoneTexte 3">
            <a:extLst>
              <a:ext uri="{FF2B5EF4-FFF2-40B4-BE49-F238E27FC236}">
                <a16:creationId xmlns:a16="http://schemas.microsoft.com/office/drawing/2014/main" id="{9A7AD8C2-4BC0-7D64-12BC-F61F00EA4E27}"/>
              </a:ext>
            </a:extLst>
          </p:cNvPr>
          <p:cNvSpPr txBox="1"/>
          <p:nvPr/>
        </p:nvSpPr>
        <p:spPr>
          <a:xfrm>
            <a:off x="3886201" y="5513401"/>
            <a:ext cx="3615266" cy="369332"/>
          </a:xfrm>
          <a:prstGeom prst="rect">
            <a:avLst/>
          </a:prstGeom>
          <a:noFill/>
        </p:spPr>
        <p:txBody>
          <a:bodyPr wrap="square">
            <a:spAutoFit/>
          </a:bodyPr>
          <a:lstStyle/>
          <a:p>
            <a:r>
              <a:rPr lang="fr-FR" dirty="0">
                <a:highlight>
                  <a:srgbClr val="1F9021"/>
                </a:highlight>
                <a:sym typeface="Wingdings" panose="05000000000000000000" pitchFamily="2" charset="2"/>
              </a:rPr>
              <a:t>sur un total de 174 valeurs uniques </a:t>
            </a:r>
            <a:endParaRPr lang="fr-FR" dirty="0">
              <a:highlight>
                <a:srgbClr val="1F9021"/>
              </a:highlight>
            </a:endParaRPr>
          </a:p>
        </p:txBody>
      </p:sp>
      <p:cxnSp>
        <p:nvCxnSpPr>
          <p:cNvPr id="6" name="Connecteur : en angle 5">
            <a:extLst>
              <a:ext uri="{FF2B5EF4-FFF2-40B4-BE49-F238E27FC236}">
                <a16:creationId xmlns:a16="http://schemas.microsoft.com/office/drawing/2014/main" id="{9E9C29AA-1DC0-820B-4C4D-F1F6FC93533D}"/>
              </a:ext>
            </a:extLst>
          </p:cNvPr>
          <p:cNvCxnSpPr>
            <a:endCxn id="4" idx="1"/>
          </p:cNvCxnSpPr>
          <p:nvPr/>
        </p:nvCxnSpPr>
        <p:spPr>
          <a:xfrm rot="16200000" flipH="1">
            <a:off x="3450720" y="5262586"/>
            <a:ext cx="549228" cy="321734"/>
          </a:xfrm>
          <a:prstGeom prst="bentConnector2">
            <a:avLst/>
          </a:prstGeom>
          <a:ln>
            <a:solidFill>
              <a:srgbClr val="9ACD4C"/>
            </a:solidFill>
            <a:tailEnd type="triangle"/>
          </a:ln>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58C4EF34-8648-4468-FB1A-928FD360FDEB}"/>
              </a:ext>
            </a:extLst>
          </p:cNvPr>
          <p:cNvSpPr/>
          <p:nvPr/>
        </p:nvSpPr>
        <p:spPr>
          <a:xfrm>
            <a:off x="5052867" y="1208934"/>
            <a:ext cx="307910" cy="3472075"/>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8" name="Connecteur : en angle 7">
            <a:extLst>
              <a:ext uri="{FF2B5EF4-FFF2-40B4-BE49-F238E27FC236}">
                <a16:creationId xmlns:a16="http://schemas.microsoft.com/office/drawing/2014/main" id="{ACA2E048-5697-8877-2767-12B501FD5E9A}"/>
              </a:ext>
            </a:extLst>
          </p:cNvPr>
          <p:cNvCxnSpPr>
            <a:cxnSpLocks/>
          </p:cNvCxnSpPr>
          <p:nvPr/>
        </p:nvCxnSpPr>
        <p:spPr>
          <a:xfrm rot="5400000" flipH="1" flipV="1">
            <a:off x="3343996" y="2972138"/>
            <a:ext cx="1929342" cy="1488400"/>
          </a:xfrm>
          <a:prstGeom prst="bentConnector3">
            <a:avLst>
              <a:gd name="adj1" fmla="val 100027"/>
            </a:avLst>
          </a:prstGeom>
          <a:ln>
            <a:solidFill>
              <a:srgbClr val="1F902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9856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9409B85-51FA-5938-2262-089E58EBF704}"/>
              </a:ext>
            </a:extLst>
          </p:cNvPr>
          <p:cNvPicPr>
            <a:picLocks noChangeAspect="1"/>
          </p:cNvPicPr>
          <p:nvPr/>
        </p:nvPicPr>
        <p:blipFill>
          <a:blip r:embed="rId2"/>
          <a:stretch>
            <a:fillRect/>
          </a:stretch>
        </p:blipFill>
        <p:spPr>
          <a:xfrm>
            <a:off x="7466532" y="4774110"/>
            <a:ext cx="2219325" cy="742950"/>
          </a:xfrm>
          <a:prstGeom prst="rect">
            <a:avLst/>
          </a:prstGeom>
        </p:spPr>
      </p:pic>
      <p:sp>
        <p:nvSpPr>
          <p:cNvPr id="2" name="Titre 1">
            <a:extLst>
              <a:ext uri="{FF2B5EF4-FFF2-40B4-BE49-F238E27FC236}">
                <a16:creationId xmlns:a16="http://schemas.microsoft.com/office/drawing/2014/main" id="{ACD78C29-68D3-61CB-8F8B-5548AE0A75E8}"/>
              </a:ext>
            </a:extLst>
          </p:cNvPr>
          <p:cNvSpPr>
            <a:spLocks noGrp="1"/>
          </p:cNvSpPr>
          <p:nvPr>
            <p:ph type="title"/>
          </p:nvPr>
        </p:nvSpPr>
        <p:spPr>
          <a:xfrm>
            <a:off x="1272042" y="51318"/>
            <a:ext cx="9905998" cy="1478570"/>
          </a:xfrm>
        </p:spPr>
        <p:txBody>
          <a:bodyPr>
            <a:normAutofit/>
          </a:bodyPr>
          <a:lstStyle/>
          <a:p>
            <a:r>
              <a:rPr lang="fr-FR" sz="3200" dirty="0">
                <a:solidFill>
                  <a:schemeClr val="bg1"/>
                </a:solidFill>
                <a:latin typeface="Montserrat"/>
              </a:rPr>
              <a:t>ANALYSES UNIVARIEES </a:t>
            </a:r>
            <a:r>
              <a:rPr lang="fr-FR" sz="3200" dirty="0">
                <a:solidFill>
                  <a:schemeClr val="bg1"/>
                </a:solidFill>
                <a:latin typeface="Montserrat"/>
                <a:sym typeface="Wingdings" panose="05000000000000000000" pitchFamily="2" charset="2"/>
              </a:rPr>
              <a:t></a:t>
            </a:r>
            <a:r>
              <a:rPr lang="fr-FR" sz="3200" dirty="0">
                <a:latin typeface="Montserrat"/>
              </a:rPr>
              <a:t> STADE DEVELOPPEMENT et Remarquable</a:t>
            </a:r>
            <a:endParaRPr lang="fr-FR" sz="3200" dirty="0"/>
          </a:p>
        </p:txBody>
      </p:sp>
      <p:sp>
        <p:nvSpPr>
          <p:cNvPr id="3" name="ZoneTexte 2">
            <a:extLst>
              <a:ext uri="{FF2B5EF4-FFF2-40B4-BE49-F238E27FC236}">
                <a16:creationId xmlns:a16="http://schemas.microsoft.com/office/drawing/2014/main" id="{F9CA025E-0BC4-6761-5F6F-EE6F6F86D829}"/>
              </a:ext>
            </a:extLst>
          </p:cNvPr>
          <p:cNvSpPr txBox="1"/>
          <p:nvPr/>
        </p:nvSpPr>
        <p:spPr>
          <a:xfrm>
            <a:off x="1320800" y="5551034"/>
            <a:ext cx="4064000" cy="523220"/>
          </a:xfrm>
          <a:prstGeom prst="rect">
            <a:avLst/>
          </a:prstGeom>
          <a:noFill/>
        </p:spPr>
        <p:txBody>
          <a:bodyPr wrap="square" rtlCol="0">
            <a:spAutoFit/>
          </a:bodyPr>
          <a:lstStyle/>
          <a:p>
            <a:r>
              <a:rPr lang="fr-FR" sz="1400" dirty="0"/>
              <a:t>La relève des jeunes arbres (46,93%), pour remplacer les vieux(53,07%), est assurée</a:t>
            </a:r>
          </a:p>
        </p:txBody>
      </p:sp>
      <p:sp>
        <p:nvSpPr>
          <p:cNvPr id="4" name="ZoneTexte 3">
            <a:extLst>
              <a:ext uri="{FF2B5EF4-FFF2-40B4-BE49-F238E27FC236}">
                <a16:creationId xmlns:a16="http://schemas.microsoft.com/office/drawing/2014/main" id="{94833ACD-FDEA-C081-850E-B6E01C51500D}"/>
              </a:ext>
            </a:extLst>
          </p:cNvPr>
          <p:cNvSpPr txBox="1"/>
          <p:nvPr/>
        </p:nvSpPr>
        <p:spPr>
          <a:xfrm>
            <a:off x="7426939" y="5551034"/>
            <a:ext cx="2794000" cy="307777"/>
          </a:xfrm>
          <a:prstGeom prst="rect">
            <a:avLst/>
          </a:prstGeom>
          <a:noFill/>
        </p:spPr>
        <p:txBody>
          <a:bodyPr wrap="square" rtlCol="0">
            <a:spAutoFit/>
          </a:bodyPr>
          <a:lstStyle/>
          <a:p>
            <a:r>
              <a:rPr lang="fr-FR" sz="1400" dirty="0"/>
              <a:t>Une faible quantité à surveiller </a:t>
            </a:r>
          </a:p>
        </p:txBody>
      </p:sp>
      <p:sp>
        <p:nvSpPr>
          <p:cNvPr id="5" name="Rectangle 4">
            <a:extLst>
              <a:ext uri="{FF2B5EF4-FFF2-40B4-BE49-F238E27FC236}">
                <a16:creationId xmlns:a16="http://schemas.microsoft.com/office/drawing/2014/main" id="{BEF9270A-0A0D-D829-92FE-19F6C8FE996E}"/>
              </a:ext>
            </a:extLst>
          </p:cNvPr>
          <p:cNvSpPr/>
          <p:nvPr/>
        </p:nvSpPr>
        <p:spPr>
          <a:xfrm>
            <a:off x="8328452" y="5262520"/>
            <a:ext cx="495487" cy="220565"/>
          </a:xfrm>
          <a:prstGeom prst="rect">
            <a:avLst/>
          </a:prstGeom>
          <a:solidFill>
            <a:srgbClr val="9ACD4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A88BE8DC-3196-D3DC-C7A1-C14368272E04}"/>
              </a:ext>
            </a:extLst>
          </p:cNvPr>
          <p:cNvPicPr>
            <a:picLocks noChangeAspect="1"/>
          </p:cNvPicPr>
          <p:nvPr/>
        </p:nvPicPr>
        <p:blipFill>
          <a:blip r:embed="rId3"/>
          <a:stretch>
            <a:fillRect/>
          </a:stretch>
        </p:blipFill>
        <p:spPr>
          <a:xfrm>
            <a:off x="1027268" y="1392691"/>
            <a:ext cx="3867920" cy="3794768"/>
          </a:xfrm>
          <a:prstGeom prst="rect">
            <a:avLst/>
          </a:prstGeom>
        </p:spPr>
      </p:pic>
      <p:pic>
        <p:nvPicPr>
          <p:cNvPr id="10" name="Image 9">
            <a:extLst>
              <a:ext uri="{FF2B5EF4-FFF2-40B4-BE49-F238E27FC236}">
                <a16:creationId xmlns:a16="http://schemas.microsoft.com/office/drawing/2014/main" id="{C8482891-FBC2-CAF5-301D-BAC3A674992D}"/>
              </a:ext>
            </a:extLst>
          </p:cNvPr>
          <p:cNvPicPr>
            <a:picLocks noChangeAspect="1"/>
          </p:cNvPicPr>
          <p:nvPr/>
        </p:nvPicPr>
        <p:blipFill>
          <a:blip r:embed="rId4"/>
          <a:stretch>
            <a:fillRect/>
          </a:stretch>
        </p:blipFill>
        <p:spPr>
          <a:xfrm>
            <a:off x="7020126" y="1414782"/>
            <a:ext cx="2979780" cy="3008922"/>
          </a:xfrm>
          <a:prstGeom prst="rect">
            <a:avLst/>
          </a:prstGeom>
        </p:spPr>
      </p:pic>
    </p:spTree>
    <p:extLst>
      <p:ext uri="{BB962C8B-B14F-4D97-AF65-F5344CB8AC3E}">
        <p14:creationId xmlns:p14="http://schemas.microsoft.com/office/powerpoint/2010/main" val="905447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1CBAD63-26DC-EDB1-19F2-2DDF137FAA2A}"/>
              </a:ext>
            </a:extLst>
          </p:cNvPr>
          <p:cNvPicPr>
            <a:picLocks noChangeAspect="1"/>
          </p:cNvPicPr>
          <p:nvPr/>
        </p:nvPicPr>
        <p:blipFill>
          <a:blip r:embed="rId2"/>
          <a:stretch>
            <a:fillRect/>
          </a:stretch>
        </p:blipFill>
        <p:spPr>
          <a:xfrm>
            <a:off x="2705919" y="3462591"/>
            <a:ext cx="1209675" cy="2714625"/>
          </a:xfrm>
          <a:prstGeom prst="rect">
            <a:avLst/>
          </a:prstGeom>
        </p:spPr>
      </p:pic>
      <p:sp>
        <p:nvSpPr>
          <p:cNvPr id="2" name="Titre 1">
            <a:extLst>
              <a:ext uri="{FF2B5EF4-FFF2-40B4-BE49-F238E27FC236}">
                <a16:creationId xmlns:a16="http://schemas.microsoft.com/office/drawing/2014/main" id="{ACD78C29-68D3-61CB-8F8B-5548AE0A75E8}"/>
              </a:ext>
            </a:extLst>
          </p:cNvPr>
          <p:cNvSpPr>
            <a:spLocks noGrp="1"/>
          </p:cNvSpPr>
          <p:nvPr>
            <p:ph type="title"/>
          </p:nvPr>
        </p:nvSpPr>
        <p:spPr>
          <a:xfrm>
            <a:off x="1307175" y="-132752"/>
            <a:ext cx="9905998" cy="679509"/>
          </a:xfrm>
        </p:spPr>
        <p:txBody>
          <a:bodyPr>
            <a:normAutofit/>
          </a:bodyPr>
          <a:lstStyle/>
          <a:p>
            <a:r>
              <a:rPr lang="fr-FR" sz="3200" dirty="0">
                <a:latin typeface="Montserrat"/>
              </a:rPr>
              <a:t>3.2 Analyses Univariées – Circonférences</a:t>
            </a:r>
            <a:endParaRPr lang="fr-FR" sz="3200" dirty="0"/>
          </a:p>
        </p:txBody>
      </p:sp>
      <p:sp>
        <p:nvSpPr>
          <p:cNvPr id="6" name="Rectangle 5">
            <a:extLst>
              <a:ext uri="{FF2B5EF4-FFF2-40B4-BE49-F238E27FC236}">
                <a16:creationId xmlns:a16="http://schemas.microsoft.com/office/drawing/2014/main" id="{33DF1C95-0044-33C8-DD9C-5E5A2A14C7A2}"/>
              </a:ext>
            </a:extLst>
          </p:cNvPr>
          <p:cNvSpPr/>
          <p:nvPr/>
        </p:nvSpPr>
        <p:spPr>
          <a:xfrm>
            <a:off x="2748375" y="3967973"/>
            <a:ext cx="1145014" cy="780662"/>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DF726F2F-CF3F-46AD-71F7-D02C4571A7F4}"/>
              </a:ext>
            </a:extLst>
          </p:cNvPr>
          <p:cNvSpPr/>
          <p:nvPr/>
        </p:nvSpPr>
        <p:spPr>
          <a:xfrm>
            <a:off x="2748375" y="4760963"/>
            <a:ext cx="1145014" cy="1403925"/>
          </a:xfrm>
          <a:prstGeom prst="rect">
            <a:avLst/>
          </a:prstGeom>
          <a:solidFill>
            <a:schemeClr val="tx1">
              <a:lumMod val="65000"/>
              <a:alpha val="40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051EC01-62F0-3294-168E-566C54C90329}"/>
              </a:ext>
            </a:extLst>
          </p:cNvPr>
          <p:cNvSpPr txBox="1"/>
          <p:nvPr/>
        </p:nvSpPr>
        <p:spPr>
          <a:xfrm>
            <a:off x="4436047" y="3492506"/>
            <a:ext cx="2560099" cy="369332"/>
          </a:xfrm>
          <a:prstGeom prst="rect">
            <a:avLst/>
          </a:prstGeom>
          <a:noFill/>
        </p:spPr>
        <p:txBody>
          <a:bodyPr wrap="square" rtlCol="0">
            <a:spAutoFit/>
          </a:bodyPr>
          <a:lstStyle/>
          <a:p>
            <a:r>
              <a:rPr lang="fr-FR" b="1" u="sng" dirty="0"/>
              <a:t>Tendances centrales</a:t>
            </a:r>
          </a:p>
        </p:txBody>
      </p:sp>
      <p:sp>
        <p:nvSpPr>
          <p:cNvPr id="9" name="ZoneTexte 8">
            <a:extLst>
              <a:ext uri="{FF2B5EF4-FFF2-40B4-BE49-F238E27FC236}">
                <a16:creationId xmlns:a16="http://schemas.microsoft.com/office/drawing/2014/main" id="{F048F039-12E9-9FB6-5DB8-955730D712AC}"/>
              </a:ext>
            </a:extLst>
          </p:cNvPr>
          <p:cNvSpPr txBox="1"/>
          <p:nvPr/>
        </p:nvSpPr>
        <p:spPr>
          <a:xfrm>
            <a:off x="4413319" y="4326871"/>
            <a:ext cx="1352481" cy="369332"/>
          </a:xfrm>
          <a:prstGeom prst="rect">
            <a:avLst/>
          </a:prstGeom>
          <a:noFill/>
        </p:spPr>
        <p:txBody>
          <a:bodyPr wrap="square" rtlCol="0">
            <a:spAutoFit/>
          </a:bodyPr>
          <a:lstStyle/>
          <a:p>
            <a:r>
              <a:rPr lang="fr-FR" b="1" u="sng" dirty="0"/>
              <a:t>Dispersions </a:t>
            </a:r>
          </a:p>
        </p:txBody>
      </p:sp>
      <p:pic>
        <p:nvPicPr>
          <p:cNvPr id="14" name="Image 13">
            <a:extLst>
              <a:ext uri="{FF2B5EF4-FFF2-40B4-BE49-F238E27FC236}">
                <a16:creationId xmlns:a16="http://schemas.microsoft.com/office/drawing/2014/main" id="{80312176-BF9C-E496-022E-54BA710E7736}"/>
              </a:ext>
            </a:extLst>
          </p:cNvPr>
          <p:cNvPicPr>
            <a:picLocks noChangeAspect="1"/>
          </p:cNvPicPr>
          <p:nvPr/>
        </p:nvPicPr>
        <p:blipFill>
          <a:blip r:embed="rId3"/>
          <a:stretch>
            <a:fillRect/>
          </a:stretch>
        </p:blipFill>
        <p:spPr>
          <a:xfrm>
            <a:off x="834754" y="447398"/>
            <a:ext cx="5057774" cy="2793707"/>
          </a:xfrm>
          <a:prstGeom prst="rect">
            <a:avLst/>
          </a:prstGeom>
        </p:spPr>
      </p:pic>
      <p:pic>
        <p:nvPicPr>
          <p:cNvPr id="17" name="Image 16">
            <a:extLst>
              <a:ext uri="{FF2B5EF4-FFF2-40B4-BE49-F238E27FC236}">
                <a16:creationId xmlns:a16="http://schemas.microsoft.com/office/drawing/2014/main" id="{FDE411B6-E75E-4656-C6FE-C05A44D23B9F}"/>
              </a:ext>
            </a:extLst>
          </p:cNvPr>
          <p:cNvPicPr>
            <a:picLocks noChangeAspect="1"/>
          </p:cNvPicPr>
          <p:nvPr/>
        </p:nvPicPr>
        <p:blipFill>
          <a:blip r:embed="rId4"/>
          <a:stretch>
            <a:fillRect/>
          </a:stretch>
        </p:blipFill>
        <p:spPr>
          <a:xfrm>
            <a:off x="6349948" y="420335"/>
            <a:ext cx="5057774" cy="2793707"/>
          </a:xfrm>
          <a:prstGeom prst="rect">
            <a:avLst/>
          </a:prstGeom>
        </p:spPr>
      </p:pic>
      <p:sp>
        <p:nvSpPr>
          <p:cNvPr id="19" name="Rectangle 18">
            <a:extLst>
              <a:ext uri="{FF2B5EF4-FFF2-40B4-BE49-F238E27FC236}">
                <a16:creationId xmlns:a16="http://schemas.microsoft.com/office/drawing/2014/main" id="{294AF6FC-EBA5-3EDB-7909-D23A3B56E512}"/>
              </a:ext>
            </a:extLst>
          </p:cNvPr>
          <p:cNvSpPr/>
          <p:nvPr/>
        </p:nvSpPr>
        <p:spPr>
          <a:xfrm>
            <a:off x="1530079" y="721097"/>
            <a:ext cx="1762125" cy="2192185"/>
          </a:xfrm>
          <a:prstGeom prst="rect">
            <a:avLst/>
          </a:prstGeom>
          <a:solidFill>
            <a:schemeClr val="bg2">
              <a:lumMod val="60000"/>
              <a:lumOff val="40000"/>
              <a:alpha val="50196"/>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55833DA3-7EDD-C928-E79D-2BD4D3327142}"/>
              </a:ext>
            </a:extLst>
          </p:cNvPr>
          <p:cNvSpPr txBox="1"/>
          <p:nvPr/>
        </p:nvSpPr>
        <p:spPr>
          <a:xfrm>
            <a:off x="3511279" y="1490608"/>
            <a:ext cx="790575" cy="369332"/>
          </a:xfrm>
          <a:prstGeom prst="rect">
            <a:avLst/>
          </a:prstGeom>
          <a:noFill/>
        </p:spPr>
        <p:txBody>
          <a:bodyPr wrap="square" rtlCol="0">
            <a:spAutoFit/>
          </a:bodyPr>
          <a:lstStyle/>
          <a:p>
            <a:r>
              <a:rPr lang="fr-FR" dirty="0">
                <a:highlight>
                  <a:srgbClr val="0000FF"/>
                </a:highlight>
              </a:rPr>
              <a:t>Zoom</a:t>
            </a:r>
          </a:p>
        </p:txBody>
      </p:sp>
      <p:cxnSp>
        <p:nvCxnSpPr>
          <p:cNvPr id="22" name="Connecteur : en angle 21">
            <a:extLst>
              <a:ext uri="{FF2B5EF4-FFF2-40B4-BE49-F238E27FC236}">
                <a16:creationId xmlns:a16="http://schemas.microsoft.com/office/drawing/2014/main" id="{7F508C73-C395-DCA8-3862-CFD18224236F}"/>
              </a:ext>
            </a:extLst>
          </p:cNvPr>
          <p:cNvCxnSpPr>
            <a:cxnSpLocks/>
            <a:stCxn id="19" idx="3"/>
            <a:endCxn id="17" idx="1"/>
          </p:cNvCxnSpPr>
          <p:nvPr/>
        </p:nvCxnSpPr>
        <p:spPr>
          <a:xfrm flipV="1">
            <a:off x="3292204" y="1817189"/>
            <a:ext cx="3057744" cy="1"/>
          </a:xfrm>
          <a:prstGeom prst="bentConnector3">
            <a:avLst>
              <a:gd name="adj1" fmla="val 50000"/>
            </a:avLst>
          </a:prstGeom>
          <a:ln>
            <a:solidFill>
              <a:srgbClr val="0070C0"/>
            </a:solidFill>
            <a:tailEnd type="triangle"/>
          </a:ln>
        </p:spPr>
        <p:style>
          <a:lnRef idx="3">
            <a:schemeClr val="accent5"/>
          </a:lnRef>
          <a:fillRef idx="0">
            <a:schemeClr val="accent5"/>
          </a:fillRef>
          <a:effectRef idx="2">
            <a:schemeClr val="accent5"/>
          </a:effectRef>
          <a:fontRef idx="minor">
            <a:schemeClr val="tx1"/>
          </a:fontRef>
        </p:style>
      </p:cxnSp>
      <p:cxnSp>
        <p:nvCxnSpPr>
          <p:cNvPr id="32" name="Connecteur droit avec flèche 31">
            <a:extLst>
              <a:ext uri="{FF2B5EF4-FFF2-40B4-BE49-F238E27FC236}">
                <a16:creationId xmlns:a16="http://schemas.microsoft.com/office/drawing/2014/main" id="{D5803E59-FEF3-3400-C1DA-BF5BB51A1C1C}"/>
              </a:ext>
            </a:extLst>
          </p:cNvPr>
          <p:cNvCxnSpPr>
            <a:cxnSpLocks/>
          </p:cNvCxnSpPr>
          <p:nvPr/>
        </p:nvCxnSpPr>
        <p:spPr>
          <a:xfrm flipV="1">
            <a:off x="7581900" y="2867109"/>
            <a:ext cx="0" cy="747991"/>
          </a:xfrm>
          <a:prstGeom prst="straightConnector1">
            <a:avLst/>
          </a:prstGeom>
          <a:ln>
            <a:solidFill>
              <a:srgbClr val="1F9021"/>
            </a:solidFill>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229DCCD0-F87C-6002-6C55-9E43A1D39FEA}"/>
              </a:ext>
            </a:extLst>
          </p:cNvPr>
          <p:cNvCxnSpPr>
            <a:cxnSpLocks/>
          </p:cNvCxnSpPr>
          <p:nvPr/>
        </p:nvCxnSpPr>
        <p:spPr>
          <a:xfrm flipV="1">
            <a:off x="8763000" y="2867108"/>
            <a:ext cx="0" cy="747991"/>
          </a:xfrm>
          <a:prstGeom prst="straightConnector1">
            <a:avLst/>
          </a:prstGeom>
          <a:ln>
            <a:solidFill>
              <a:srgbClr val="1F9021"/>
            </a:solidFill>
            <a:tailEnd type="triangle"/>
          </a:ln>
        </p:spPr>
        <p:style>
          <a:lnRef idx="3">
            <a:schemeClr val="accent1"/>
          </a:lnRef>
          <a:fillRef idx="0">
            <a:schemeClr val="accent1"/>
          </a:fillRef>
          <a:effectRef idx="2">
            <a:schemeClr val="accent1"/>
          </a:effectRef>
          <a:fontRef idx="minor">
            <a:schemeClr val="tx1"/>
          </a:fontRef>
        </p:style>
      </p:cxnSp>
      <p:sp>
        <p:nvSpPr>
          <p:cNvPr id="36" name="ZoneTexte 35">
            <a:extLst>
              <a:ext uri="{FF2B5EF4-FFF2-40B4-BE49-F238E27FC236}">
                <a16:creationId xmlns:a16="http://schemas.microsoft.com/office/drawing/2014/main" id="{4A2FC38E-D139-882F-50BB-264A3482361D}"/>
              </a:ext>
            </a:extLst>
          </p:cNvPr>
          <p:cNvSpPr txBox="1"/>
          <p:nvPr/>
        </p:nvSpPr>
        <p:spPr>
          <a:xfrm>
            <a:off x="7153275" y="3245767"/>
            <a:ext cx="1143000" cy="307777"/>
          </a:xfrm>
          <a:prstGeom prst="rect">
            <a:avLst/>
          </a:prstGeom>
          <a:noFill/>
        </p:spPr>
        <p:txBody>
          <a:bodyPr wrap="square" rtlCol="0">
            <a:spAutoFit/>
          </a:bodyPr>
          <a:lstStyle/>
          <a:p>
            <a:r>
              <a:rPr lang="fr-FR" sz="1400" dirty="0"/>
              <a:t>Q1</a:t>
            </a:r>
          </a:p>
        </p:txBody>
      </p:sp>
      <p:sp>
        <p:nvSpPr>
          <p:cNvPr id="38" name="ZoneTexte 37">
            <a:extLst>
              <a:ext uri="{FF2B5EF4-FFF2-40B4-BE49-F238E27FC236}">
                <a16:creationId xmlns:a16="http://schemas.microsoft.com/office/drawing/2014/main" id="{86D05712-ACC7-1959-48FA-39404273DC10}"/>
              </a:ext>
            </a:extLst>
          </p:cNvPr>
          <p:cNvSpPr txBox="1"/>
          <p:nvPr/>
        </p:nvSpPr>
        <p:spPr>
          <a:xfrm>
            <a:off x="8768917" y="3214042"/>
            <a:ext cx="1143000" cy="307777"/>
          </a:xfrm>
          <a:prstGeom prst="rect">
            <a:avLst/>
          </a:prstGeom>
          <a:noFill/>
        </p:spPr>
        <p:txBody>
          <a:bodyPr wrap="square" rtlCol="0">
            <a:spAutoFit/>
          </a:bodyPr>
          <a:lstStyle/>
          <a:p>
            <a:r>
              <a:rPr lang="fr-FR" sz="1400" dirty="0"/>
              <a:t>Q3</a:t>
            </a:r>
          </a:p>
        </p:txBody>
      </p:sp>
      <p:cxnSp>
        <p:nvCxnSpPr>
          <p:cNvPr id="40" name="Connecteur droit avec flèche 39">
            <a:extLst>
              <a:ext uri="{FF2B5EF4-FFF2-40B4-BE49-F238E27FC236}">
                <a16:creationId xmlns:a16="http://schemas.microsoft.com/office/drawing/2014/main" id="{E0F20BDB-1912-2277-2942-D1C3CCF65EED}"/>
              </a:ext>
            </a:extLst>
          </p:cNvPr>
          <p:cNvCxnSpPr/>
          <p:nvPr/>
        </p:nvCxnSpPr>
        <p:spPr>
          <a:xfrm>
            <a:off x="7581900" y="3615099"/>
            <a:ext cx="1181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B6501114-294E-31F7-6D51-72CF3CBCCF00}"/>
              </a:ext>
            </a:extLst>
          </p:cNvPr>
          <p:cNvSpPr txBox="1"/>
          <p:nvPr/>
        </p:nvSpPr>
        <p:spPr>
          <a:xfrm>
            <a:off x="7153275" y="3438467"/>
            <a:ext cx="1143000" cy="307777"/>
          </a:xfrm>
          <a:prstGeom prst="rect">
            <a:avLst/>
          </a:prstGeom>
          <a:noFill/>
        </p:spPr>
        <p:txBody>
          <a:bodyPr wrap="square" rtlCol="0">
            <a:spAutoFit/>
          </a:bodyPr>
          <a:lstStyle/>
          <a:p>
            <a:r>
              <a:rPr lang="fr-FR" sz="1400" dirty="0"/>
              <a:t>40</a:t>
            </a:r>
          </a:p>
        </p:txBody>
      </p:sp>
      <p:sp>
        <p:nvSpPr>
          <p:cNvPr id="42" name="ZoneTexte 41">
            <a:extLst>
              <a:ext uri="{FF2B5EF4-FFF2-40B4-BE49-F238E27FC236}">
                <a16:creationId xmlns:a16="http://schemas.microsoft.com/office/drawing/2014/main" id="{E9CC4EC0-19C6-7B95-D988-E54FFEE85830}"/>
              </a:ext>
            </a:extLst>
          </p:cNvPr>
          <p:cNvSpPr txBox="1"/>
          <p:nvPr/>
        </p:nvSpPr>
        <p:spPr>
          <a:xfrm>
            <a:off x="8747398" y="3403832"/>
            <a:ext cx="709644" cy="307777"/>
          </a:xfrm>
          <a:prstGeom prst="rect">
            <a:avLst/>
          </a:prstGeom>
          <a:noFill/>
        </p:spPr>
        <p:txBody>
          <a:bodyPr wrap="square" rtlCol="0">
            <a:spAutoFit/>
          </a:bodyPr>
          <a:lstStyle/>
          <a:p>
            <a:r>
              <a:rPr lang="fr-FR" sz="1400" dirty="0"/>
              <a:t>120</a:t>
            </a:r>
          </a:p>
        </p:txBody>
      </p:sp>
      <p:sp>
        <p:nvSpPr>
          <p:cNvPr id="43" name="ZoneTexte 42">
            <a:extLst>
              <a:ext uri="{FF2B5EF4-FFF2-40B4-BE49-F238E27FC236}">
                <a16:creationId xmlns:a16="http://schemas.microsoft.com/office/drawing/2014/main" id="{2471275B-52E3-8F6A-51EA-C7D73D3423CC}"/>
              </a:ext>
            </a:extLst>
          </p:cNvPr>
          <p:cNvSpPr txBox="1"/>
          <p:nvPr/>
        </p:nvSpPr>
        <p:spPr>
          <a:xfrm>
            <a:off x="7637548" y="3314847"/>
            <a:ext cx="1181099" cy="230832"/>
          </a:xfrm>
          <a:prstGeom prst="rect">
            <a:avLst/>
          </a:prstGeom>
          <a:noFill/>
        </p:spPr>
        <p:txBody>
          <a:bodyPr wrap="square" rtlCol="0">
            <a:spAutoFit/>
          </a:bodyPr>
          <a:lstStyle/>
          <a:p>
            <a:r>
              <a:rPr lang="fr-FR" sz="900" dirty="0"/>
              <a:t>Ecart interquartile </a:t>
            </a:r>
          </a:p>
        </p:txBody>
      </p:sp>
      <p:sp>
        <p:nvSpPr>
          <p:cNvPr id="44" name="ZoneTexte 43">
            <a:extLst>
              <a:ext uri="{FF2B5EF4-FFF2-40B4-BE49-F238E27FC236}">
                <a16:creationId xmlns:a16="http://schemas.microsoft.com/office/drawing/2014/main" id="{50D53F3C-7EB5-A00D-90F2-C71F3ED64B1D}"/>
              </a:ext>
            </a:extLst>
          </p:cNvPr>
          <p:cNvSpPr txBox="1"/>
          <p:nvPr/>
        </p:nvSpPr>
        <p:spPr>
          <a:xfrm>
            <a:off x="8712147" y="628255"/>
            <a:ext cx="2695575" cy="646331"/>
          </a:xfrm>
          <a:prstGeom prst="rect">
            <a:avLst/>
          </a:prstGeom>
          <a:noFill/>
        </p:spPr>
        <p:txBody>
          <a:bodyPr wrap="square" rtlCol="0">
            <a:spAutoFit/>
          </a:bodyPr>
          <a:lstStyle/>
          <a:p>
            <a:r>
              <a:rPr lang="fr-FR" sz="1200" dirty="0">
                <a:solidFill>
                  <a:schemeClr val="bg1"/>
                </a:solidFill>
              </a:rPr>
              <a:t>50% des valeurs de circonférence se situent entre 40 et 120cm : écart-interquartile =80</a:t>
            </a:r>
          </a:p>
        </p:txBody>
      </p:sp>
      <p:sp>
        <p:nvSpPr>
          <p:cNvPr id="45" name="Rectangle 44">
            <a:extLst>
              <a:ext uri="{FF2B5EF4-FFF2-40B4-BE49-F238E27FC236}">
                <a16:creationId xmlns:a16="http://schemas.microsoft.com/office/drawing/2014/main" id="{1B208320-9D40-1AE0-41AA-95E95FC2AFC8}"/>
              </a:ext>
            </a:extLst>
          </p:cNvPr>
          <p:cNvSpPr/>
          <p:nvPr/>
        </p:nvSpPr>
        <p:spPr>
          <a:xfrm>
            <a:off x="7581899" y="628258"/>
            <a:ext cx="1190623" cy="2238848"/>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ZoneTexte 46">
            <a:extLst>
              <a:ext uri="{FF2B5EF4-FFF2-40B4-BE49-F238E27FC236}">
                <a16:creationId xmlns:a16="http://schemas.microsoft.com/office/drawing/2014/main" id="{7F7183C0-0781-A1FD-D617-A8D0847E52CD}"/>
              </a:ext>
            </a:extLst>
          </p:cNvPr>
          <p:cNvSpPr txBox="1"/>
          <p:nvPr/>
        </p:nvSpPr>
        <p:spPr>
          <a:xfrm>
            <a:off x="4435524" y="3781029"/>
            <a:ext cx="6607010" cy="600164"/>
          </a:xfrm>
          <a:prstGeom prst="rect">
            <a:avLst/>
          </a:prstGeom>
          <a:noFill/>
        </p:spPr>
        <p:txBody>
          <a:bodyPr wrap="square">
            <a:spAutoFit/>
          </a:bodyPr>
          <a:lstStyle/>
          <a:p>
            <a:pPr algn="just"/>
            <a:r>
              <a:rPr lang="fr-FR" sz="1100" dirty="0"/>
              <a:t>Le mode est de </a:t>
            </a:r>
            <a:r>
              <a:rPr lang="fr-FR" sz="1100" dirty="0">
                <a:highlight>
                  <a:srgbClr val="008E15"/>
                </a:highlight>
              </a:rPr>
              <a:t>20cm</a:t>
            </a:r>
            <a:r>
              <a:rPr lang="fr-FR" sz="1100" dirty="0"/>
              <a:t>. Ce qui signifie que c'est la valeur la plus fréquente qui apparait dans le jeu de données. Cela étant dit la moyenne globale des circonférences et de </a:t>
            </a:r>
            <a:r>
              <a:rPr lang="fr-FR" sz="1100" dirty="0">
                <a:highlight>
                  <a:srgbClr val="008E15"/>
                </a:highlight>
              </a:rPr>
              <a:t>86.71cm</a:t>
            </a:r>
            <a:r>
              <a:rPr lang="fr-FR" sz="1100" dirty="0"/>
              <a:t> avec une médiane à </a:t>
            </a:r>
            <a:r>
              <a:rPr lang="fr-FR" sz="1100" dirty="0">
                <a:highlight>
                  <a:srgbClr val="008E15"/>
                </a:highlight>
              </a:rPr>
              <a:t>75cm</a:t>
            </a:r>
            <a:r>
              <a:rPr lang="fr-FR" sz="1100" dirty="0"/>
              <a:t>. Cette dernière valeur signifie que j'ai autant d'arbres ayant une circonférence supérieure ou inférieure à 75cm.</a:t>
            </a:r>
          </a:p>
        </p:txBody>
      </p:sp>
      <p:sp>
        <p:nvSpPr>
          <p:cNvPr id="48" name="Flèche : droite 47">
            <a:extLst>
              <a:ext uri="{FF2B5EF4-FFF2-40B4-BE49-F238E27FC236}">
                <a16:creationId xmlns:a16="http://schemas.microsoft.com/office/drawing/2014/main" id="{46B2E467-E43A-064F-C0D7-64663CC20159}"/>
              </a:ext>
            </a:extLst>
          </p:cNvPr>
          <p:cNvSpPr/>
          <p:nvPr/>
        </p:nvSpPr>
        <p:spPr>
          <a:xfrm>
            <a:off x="3962400" y="4100619"/>
            <a:ext cx="339454" cy="369332"/>
          </a:xfrm>
          <a:prstGeom prst="rightArrow">
            <a:avLst/>
          </a:prstGeom>
          <a:solidFill>
            <a:srgbClr val="9ACD4C"/>
          </a:solidFill>
          <a:ln>
            <a:solidFill>
              <a:srgbClr val="1F9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ZoneTexte 49">
            <a:extLst>
              <a:ext uri="{FF2B5EF4-FFF2-40B4-BE49-F238E27FC236}">
                <a16:creationId xmlns:a16="http://schemas.microsoft.com/office/drawing/2014/main" id="{14FF7003-1569-F836-75CE-FA21FB9E2AC4}"/>
              </a:ext>
            </a:extLst>
          </p:cNvPr>
          <p:cNvSpPr txBox="1"/>
          <p:nvPr/>
        </p:nvSpPr>
        <p:spPr>
          <a:xfrm>
            <a:off x="4391628" y="4622480"/>
            <a:ext cx="6650906" cy="769441"/>
          </a:xfrm>
          <a:prstGeom prst="rect">
            <a:avLst/>
          </a:prstGeom>
          <a:noFill/>
        </p:spPr>
        <p:txBody>
          <a:bodyPr wrap="square">
            <a:spAutoFit/>
          </a:bodyPr>
          <a:lstStyle/>
          <a:p>
            <a:pPr algn="just"/>
            <a:r>
              <a:rPr lang="fr-FR" sz="1100" dirty="0"/>
              <a:t>Concernant les mesures de dispersions, la variance empirique est de </a:t>
            </a:r>
            <a:r>
              <a:rPr lang="fr-FR" sz="1100" dirty="0">
                <a:highlight>
                  <a:srgbClr val="808080"/>
                </a:highlight>
              </a:rPr>
              <a:t>3616.53</a:t>
            </a:r>
            <a:r>
              <a:rPr lang="fr-FR" sz="1100" dirty="0"/>
              <a:t>. Cette valeur nous montre que les mesures sont assez dispersées autour de la valeur moyenne. Cette dispersion est aussi illustrée par l'écart-type </a:t>
            </a:r>
            <a:r>
              <a:rPr lang="fr-FR" sz="1100" dirty="0">
                <a:highlight>
                  <a:srgbClr val="808080"/>
                </a:highlight>
              </a:rPr>
              <a:t>60.14</a:t>
            </a:r>
            <a:r>
              <a:rPr lang="fr-FR" sz="1100" dirty="0"/>
              <a:t> (qui est tout simplement la racine carrée de la variance empirique). Le coefficient de variation = </a:t>
            </a:r>
            <a:r>
              <a:rPr lang="fr-FR" sz="1100" dirty="0">
                <a:highlight>
                  <a:srgbClr val="808080"/>
                </a:highlight>
              </a:rPr>
              <a:t>0.7</a:t>
            </a:r>
            <a:r>
              <a:rPr lang="fr-FR" sz="1100" dirty="0"/>
              <a:t> (écart-type empirique/moyenne).</a:t>
            </a:r>
          </a:p>
        </p:txBody>
      </p:sp>
      <p:sp>
        <p:nvSpPr>
          <p:cNvPr id="51" name="Flèche : droite 50">
            <a:extLst>
              <a:ext uri="{FF2B5EF4-FFF2-40B4-BE49-F238E27FC236}">
                <a16:creationId xmlns:a16="http://schemas.microsoft.com/office/drawing/2014/main" id="{FBBD3CAA-E046-3373-5AE9-9D9F46A7FE7B}"/>
              </a:ext>
            </a:extLst>
          </p:cNvPr>
          <p:cNvSpPr/>
          <p:nvPr/>
        </p:nvSpPr>
        <p:spPr>
          <a:xfrm>
            <a:off x="3962400" y="5256050"/>
            <a:ext cx="332470" cy="369332"/>
          </a:xfrm>
          <a:prstGeom prst="rightArrow">
            <a:avLst/>
          </a:prstGeom>
          <a:solidFill>
            <a:schemeClr val="tx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ZoneTexte 51">
            <a:extLst>
              <a:ext uri="{FF2B5EF4-FFF2-40B4-BE49-F238E27FC236}">
                <a16:creationId xmlns:a16="http://schemas.microsoft.com/office/drawing/2014/main" id="{8D45FEA2-2F13-BDF3-A9EF-B565ECA2E066}"/>
              </a:ext>
            </a:extLst>
          </p:cNvPr>
          <p:cNvSpPr txBox="1"/>
          <p:nvPr/>
        </p:nvSpPr>
        <p:spPr>
          <a:xfrm>
            <a:off x="1076325" y="6243819"/>
            <a:ext cx="10144550" cy="646331"/>
          </a:xfrm>
          <a:prstGeom prst="rect">
            <a:avLst/>
          </a:prstGeom>
          <a:noFill/>
        </p:spPr>
        <p:txBody>
          <a:bodyPr wrap="square" rtlCol="0">
            <a:spAutoFit/>
          </a:bodyPr>
          <a:lstStyle/>
          <a:p>
            <a:r>
              <a:rPr lang="fr-FR" dirty="0"/>
              <a:t>On remarque des valeurs plus « à gauche » sur l’histogramme. Cette tendance n’est pas étonnante car sur le terrain les arbres ont plutôt des tailles de circonférences illustrées entre Q1 et Q3. </a:t>
            </a:r>
          </a:p>
        </p:txBody>
      </p:sp>
      <p:sp>
        <p:nvSpPr>
          <p:cNvPr id="54" name="ZoneTexte 53">
            <a:extLst>
              <a:ext uri="{FF2B5EF4-FFF2-40B4-BE49-F238E27FC236}">
                <a16:creationId xmlns:a16="http://schemas.microsoft.com/office/drawing/2014/main" id="{CF066C3C-529E-1FF5-97F9-BECA76498025}"/>
              </a:ext>
            </a:extLst>
          </p:cNvPr>
          <p:cNvSpPr txBox="1"/>
          <p:nvPr/>
        </p:nvSpPr>
        <p:spPr>
          <a:xfrm>
            <a:off x="718248" y="3292407"/>
            <a:ext cx="1981765" cy="1938992"/>
          </a:xfrm>
          <a:prstGeom prst="rect">
            <a:avLst/>
          </a:prstGeom>
          <a:noFill/>
          <a:ln>
            <a:solidFill>
              <a:schemeClr val="bg1"/>
            </a:solidFill>
          </a:ln>
        </p:spPr>
        <p:txBody>
          <a:bodyPr wrap="square">
            <a:spAutoFit/>
          </a:bodyPr>
          <a:lstStyle/>
          <a:p>
            <a:pPr algn="just"/>
            <a:r>
              <a:rPr lang="fr-FR" sz="1200" dirty="0"/>
              <a:t>On observe un « trou » sur les valeurs proches de 75cm. Cela montre une quantité plus faible d’arbres ayant des valeurs de circonférences de cette valeur. Ceci étant dit si l’on remesure dans quelques mois. Ce trou devrait se décaler vers la droite. </a:t>
            </a:r>
          </a:p>
        </p:txBody>
      </p:sp>
      <p:cxnSp>
        <p:nvCxnSpPr>
          <p:cNvPr id="56" name="Connecteur droit avec flèche 55">
            <a:extLst>
              <a:ext uri="{FF2B5EF4-FFF2-40B4-BE49-F238E27FC236}">
                <a16:creationId xmlns:a16="http://schemas.microsoft.com/office/drawing/2014/main" id="{BFE9685F-CE81-D8EC-960D-35733DF736B5}"/>
              </a:ext>
            </a:extLst>
          </p:cNvPr>
          <p:cNvCxnSpPr>
            <a:cxnSpLocks/>
            <a:stCxn id="54" idx="0"/>
          </p:cNvCxnSpPr>
          <p:nvPr/>
        </p:nvCxnSpPr>
        <p:spPr>
          <a:xfrm flipV="1">
            <a:off x="1709131" y="2009775"/>
            <a:ext cx="91094" cy="1282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ZoneTexte 57">
            <a:extLst>
              <a:ext uri="{FF2B5EF4-FFF2-40B4-BE49-F238E27FC236}">
                <a16:creationId xmlns:a16="http://schemas.microsoft.com/office/drawing/2014/main" id="{952C7D7E-D818-0026-B000-87BF88344B8B}"/>
              </a:ext>
            </a:extLst>
          </p:cNvPr>
          <p:cNvSpPr txBox="1"/>
          <p:nvPr/>
        </p:nvSpPr>
        <p:spPr>
          <a:xfrm>
            <a:off x="3633117" y="1126549"/>
            <a:ext cx="2375917" cy="261610"/>
          </a:xfrm>
          <a:prstGeom prst="rect">
            <a:avLst/>
          </a:prstGeom>
          <a:noFill/>
        </p:spPr>
        <p:txBody>
          <a:bodyPr wrap="square" rtlCol="0">
            <a:spAutoFit/>
          </a:bodyPr>
          <a:lstStyle/>
          <a:p>
            <a:r>
              <a:rPr lang="fr-FR" sz="1100" dirty="0">
                <a:solidFill>
                  <a:schemeClr val="bg1"/>
                </a:solidFill>
              </a:rPr>
              <a:t>99,5% des valeurs sont &lt;= 300cm</a:t>
            </a:r>
          </a:p>
        </p:txBody>
      </p:sp>
      <p:sp>
        <p:nvSpPr>
          <p:cNvPr id="4" name="ZoneTexte 3">
            <a:extLst>
              <a:ext uri="{FF2B5EF4-FFF2-40B4-BE49-F238E27FC236}">
                <a16:creationId xmlns:a16="http://schemas.microsoft.com/office/drawing/2014/main" id="{11C4A482-CDA6-04BF-0AFE-E76873CA3AD1}"/>
              </a:ext>
            </a:extLst>
          </p:cNvPr>
          <p:cNvSpPr txBox="1"/>
          <p:nvPr/>
        </p:nvSpPr>
        <p:spPr>
          <a:xfrm>
            <a:off x="4391628" y="5310039"/>
            <a:ext cx="7139972" cy="938719"/>
          </a:xfrm>
          <a:prstGeom prst="rect">
            <a:avLst/>
          </a:prstGeom>
          <a:noFill/>
        </p:spPr>
        <p:txBody>
          <a:bodyPr wrap="square">
            <a:spAutoFit/>
          </a:bodyPr>
          <a:lstStyle/>
          <a:p>
            <a:pPr algn="l"/>
            <a:r>
              <a:rPr lang="fr-FR" sz="1100" dirty="0"/>
              <a:t>Le 1er Quartile = 40 : 25% des valeurs sont sous 40cm et 75% au-dessus</a:t>
            </a:r>
            <a:br>
              <a:rPr lang="fr-FR" sz="1100" dirty="0"/>
            </a:br>
            <a:r>
              <a:rPr lang="fr-FR" sz="1100" dirty="0"/>
              <a:t>Le 2eme Quartile = 75 = valeur médiane vu au-dessus : 50% des valeurs sont sous 75cm et 50% au-dessus</a:t>
            </a:r>
            <a:br>
              <a:rPr lang="fr-FR" sz="1100" dirty="0"/>
            </a:br>
            <a:r>
              <a:rPr lang="fr-FR" sz="1100" dirty="0"/>
              <a:t>Le 3eme Quartile = 120 = 75% des valeurs sont sous 120cm et 25% au-dessus</a:t>
            </a:r>
            <a:br>
              <a:rPr lang="fr-FR" sz="1100" dirty="0"/>
            </a:br>
            <a:r>
              <a:rPr lang="fr-FR" sz="1100" dirty="0"/>
              <a:t>L'écart interquartile = 120-40 = 80cm</a:t>
            </a:r>
          </a:p>
          <a:p>
            <a:pPr algn="l"/>
            <a:r>
              <a:rPr lang="fr-FR" sz="1100" dirty="0"/>
              <a:t>50% des valeurs de circonférence se situent entre 40 et 120cm : écart-interquartile = 80</a:t>
            </a:r>
          </a:p>
        </p:txBody>
      </p:sp>
    </p:spTree>
    <p:extLst>
      <p:ext uri="{BB962C8B-B14F-4D97-AF65-F5344CB8AC3E}">
        <p14:creationId xmlns:p14="http://schemas.microsoft.com/office/powerpoint/2010/main" val="307779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AF1910F1-21E4-397F-48DB-FBDCAD83241B}"/>
              </a:ext>
            </a:extLst>
          </p:cNvPr>
          <p:cNvPicPr>
            <a:picLocks noChangeAspect="1"/>
          </p:cNvPicPr>
          <p:nvPr/>
        </p:nvPicPr>
        <p:blipFill>
          <a:blip r:embed="rId2"/>
          <a:stretch>
            <a:fillRect/>
          </a:stretch>
        </p:blipFill>
        <p:spPr>
          <a:xfrm>
            <a:off x="1618395" y="3994051"/>
            <a:ext cx="1143000" cy="2495550"/>
          </a:xfrm>
          <a:prstGeom prst="rect">
            <a:avLst/>
          </a:prstGeom>
        </p:spPr>
      </p:pic>
      <p:sp>
        <p:nvSpPr>
          <p:cNvPr id="2" name="Titre 1">
            <a:extLst>
              <a:ext uri="{FF2B5EF4-FFF2-40B4-BE49-F238E27FC236}">
                <a16:creationId xmlns:a16="http://schemas.microsoft.com/office/drawing/2014/main" id="{2CCC3E69-2696-BB7D-E852-895B17E16DD9}"/>
              </a:ext>
            </a:extLst>
          </p:cNvPr>
          <p:cNvSpPr>
            <a:spLocks noGrp="1"/>
          </p:cNvSpPr>
          <p:nvPr>
            <p:ph type="title"/>
          </p:nvPr>
        </p:nvSpPr>
        <p:spPr>
          <a:xfrm>
            <a:off x="1234720" y="-118600"/>
            <a:ext cx="9905998" cy="1051342"/>
          </a:xfrm>
        </p:spPr>
        <p:txBody>
          <a:bodyPr/>
          <a:lstStyle/>
          <a:p>
            <a:r>
              <a:rPr lang="fr-FR" sz="3600" dirty="0">
                <a:latin typeface="Montserrat"/>
              </a:rPr>
              <a:t>3.2 Analyses Univariées – HAUTEURS</a:t>
            </a:r>
            <a:endParaRPr lang="fr-FR" dirty="0"/>
          </a:p>
        </p:txBody>
      </p:sp>
      <p:sp>
        <p:nvSpPr>
          <p:cNvPr id="9" name="Rectangle 8">
            <a:extLst>
              <a:ext uri="{FF2B5EF4-FFF2-40B4-BE49-F238E27FC236}">
                <a16:creationId xmlns:a16="http://schemas.microsoft.com/office/drawing/2014/main" id="{61C24874-840D-E37F-ECA1-F412224557A3}"/>
              </a:ext>
            </a:extLst>
          </p:cNvPr>
          <p:cNvSpPr/>
          <p:nvPr/>
        </p:nvSpPr>
        <p:spPr>
          <a:xfrm>
            <a:off x="1634568" y="4295116"/>
            <a:ext cx="1143000" cy="782394"/>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88619E0E-B9DA-25D0-1487-05DFC744150F}"/>
              </a:ext>
            </a:extLst>
          </p:cNvPr>
          <p:cNvSpPr txBox="1"/>
          <p:nvPr/>
        </p:nvSpPr>
        <p:spPr>
          <a:xfrm>
            <a:off x="3513429" y="3857147"/>
            <a:ext cx="2582571" cy="369332"/>
          </a:xfrm>
          <a:prstGeom prst="rect">
            <a:avLst/>
          </a:prstGeom>
          <a:noFill/>
        </p:spPr>
        <p:txBody>
          <a:bodyPr wrap="square" rtlCol="0">
            <a:spAutoFit/>
          </a:bodyPr>
          <a:lstStyle/>
          <a:p>
            <a:r>
              <a:rPr lang="fr-FR" b="1" dirty="0"/>
              <a:t>Tendances centrales</a:t>
            </a:r>
          </a:p>
        </p:txBody>
      </p:sp>
      <p:sp>
        <p:nvSpPr>
          <p:cNvPr id="11" name="ZoneTexte 10">
            <a:extLst>
              <a:ext uri="{FF2B5EF4-FFF2-40B4-BE49-F238E27FC236}">
                <a16:creationId xmlns:a16="http://schemas.microsoft.com/office/drawing/2014/main" id="{E3F575C6-84B7-D529-6BE4-10A1F570E0E5}"/>
              </a:ext>
            </a:extLst>
          </p:cNvPr>
          <p:cNvSpPr txBox="1"/>
          <p:nvPr/>
        </p:nvSpPr>
        <p:spPr>
          <a:xfrm>
            <a:off x="3525751" y="4778686"/>
            <a:ext cx="1376449" cy="369332"/>
          </a:xfrm>
          <a:prstGeom prst="rect">
            <a:avLst/>
          </a:prstGeom>
          <a:noFill/>
        </p:spPr>
        <p:txBody>
          <a:bodyPr wrap="square" rtlCol="0">
            <a:spAutoFit/>
          </a:bodyPr>
          <a:lstStyle/>
          <a:p>
            <a:r>
              <a:rPr lang="fr-FR" b="1" dirty="0"/>
              <a:t>Dispersions </a:t>
            </a:r>
          </a:p>
        </p:txBody>
      </p:sp>
      <p:sp>
        <p:nvSpPr>
          <p:cNvPr id="12" name="Rectangle 11">
            <a:extLst>
              <a:ext uri="{FF2B5EF4-FFF2-40B4-BE49-F238E27FC236}">
                <a16:creationId xmlns:a16="http://schemas.microsoft.com/office/drawing/2014/main" id="{BC991A3E-4D76-329F-1C6F-0F1943357247}"/>
              </a:ext>
            </a:extLst>
          </p:cNvPr>
          <p:cNvSpPr/>
          <p:nvPr/>
        </p:nvSpPr>
        <p:spPr>
          <a:xfrm>
            <a:off x="1635072" y="5077510"/>
            <a:ext cx="1143000" cy="1428522"/>
          </a:xfrm>
          <a:prstGeom prst="rect">
            <a:avLst/>
          </a:prstGeom>
          <a:solidFill>
            <a:srgbClr val="FFFF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007FBE0B-F51B-2495-6D03-0D280D22FB07}"/>
              </a:ext>
            </a:extLst>
          </p:cNvPr>
          <p:cNvPicPr>
            <a:picLocks noChangeAspect="1"/>
          </p:cNvPicPr>
          <p:nvPr/>
        </p:nvPicPr>
        <p:blipFill>
          <a:blip r:embed="rId3"/>
          <a:stretch>
            <a:fillRect/>
          </a:stretch>
        </p:blipFill>
        <p:spPr>
          <a:xfrm>
            <a:off x="875637" y="831706"/>
            <a:ext cx="5436078" cy="3030566"/>
          </a:xfrm>
          <a:prstGeom prst="rect">
            <a:avLst/>
          </a:prstGeom>
        </p:spPr>
      </p:pic>
      <p:sp>
        <p:nvSpPr>
          <p:cNvPr id="15" name="Flèche : droite 14">
            <a:extLst>
              <a:ext uri="{FF2B5EF4-FFF2-40B4-BE49-F238E27FC236}">
                <a16:creationId xmlns:a16="http://schemas.microsoft.com/office/drawing/2014/main" id="{946F1023-CD5C-F10E-B044-4F7152A480B4}"/>
              </a:ext>
            </a:extLst>
          </p:cNvPr>
          <p:cNvSpPr/>
          <p:nvPr/>
        </p:nvSpPr>
        <p:spPr>
          <a:xfrm>
            <a:off x="2878192" y="4346817"/>
            <a:ext cx="339454" cy="369332"/>
          </a:xfrm>
          <a:prstGeom prst="rightArrow">
            <a:avLst/>
          </a:prstGeom>
          <a:solidFill>
            <a:srgbClr val="9ACD4C"/>
          </a:solidFill>
          <a:ln>
            <a:solidFill>
              <a:srgbClr val="1F9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èche : droite 15">
            <a:extLst>
              <a:ext uri="{FF2B5EF4-FFF2-40B4-BE49-F238E27FC236}">
                <a16:creationId xmlns:a16="http://schemas.microsoft.com/office/drawing/2014/main" id="{80CD35E6-A007-8CDB-224E-4B0E18D85063}"/>
              </a:ext>
            </a:extLst>
          </p:cNvPr>
          <p:cNvSpPr/>
          <p:nvPr/>
        </p:nvSpPr>
        <p:spPr>
          <a:xfrm>
            <a:off x="2878192" y="5502248"/>
            <a:ext cx="332470" cy="369332"/>
          </a:xfrm>
          <a:prstGeom prst="rightArrow">
            <a:avLst/>
          </a:prstGeom>
          <a:solidFill>
            <a:schemeClr val="tx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ZoneTexte 18">
            <a:extLst>
              <a:ext uri="{FF2B5EF4-FFF2-40B4-BE49-F238E27FC236}">
                <a16:creationId xmlns:a16="http://schemas.microsoft.com/office/drawing/2014/main" id="{3536E58A-BF3E-26AC-5112-D97833062328}"/>
              </a:ext>
            </a:extLst>
          </p:cNvPr>
          <p:cNvSpPr txBox="1"/>
          <p:nvPr/>
        </p:nvSpPr>
        <p:spPr>
          <a:xfrm>
            <a:off x="3513429" y="4184832"/>
            <a:ext cx="7188438" cy="646331"/>
          </a:xfrm>
          <a:prstGeom prst="rect">
            <a:avLst/>
          </a:prstGeom>
          <a:noFill/>
        </p:spPr>
        <p:txBody>
          <a:bodyPr wrap="square">
            <a:spAutoFit/>
          </a:bodyPr>
          <a:lstStyle/>
          <a:p>
            <a:pPr algn="just"/>
            <a:r>
              <a:rPr lang="fr-FR" sz="1200" dirty="0"/>
              <a:t>Pour les hauteurs, le mode est de </a:t>
            </a:r>
            <a:r>
              <a:rPr lang="fr-FR" sz="1200" dirty="0">
                <a:highlight>
                  <a:srgbClr val="1F9021"/>
                </a:highlight>
              </a:rPr>
              <a:t>10m</a:t>
            </a:r>
            <a:r>
              <a:rPr lang="fr-FR" sz="1200" dirty="0"/>
              <a:t>. Ce qui signifie que c'est la valeur la plus fréquente qui apparait dans le jeu de données. Cela étant dit la moyenne globale des hauteurs et de </a:t>
            </a:r>
            <a:r>
              <a:rPr lang="fr-FR" sz="1200" dirty="0">
                <a:highlight>
                  <a:srgbClr val="1F9021"/>
                </a:highlight>
              </a:rPr>
              <a:t>9.9m</a:t>
            </a:r>
            <a:r>
              <a:rPr lang="fr-FR" sz="1200" dirty="0"/>
              <a:t> avec une médiane à </a:t>
            </a:r>
            <a:r>
              <a:rPr lang="fr-FR" sz="1200" dirty="0">
                <a:highlight>
                  <a:srgbClr val="1F9021"/>
                </a:highlight>
              </a:rPr>
              <a:t>10m</a:t>
            </a:r>
            <a:r>
              <a:rPr lang="fr-FR" sz="1200" dirty="0"/>
              <a:t>. Cette dernière valeur signifie que j'ai autant d'arbres ayant une hauteur supérieure ou inférieure à 10m.</a:t>
            </a:r>
          </a:p>
        </p:txBody>
      </p:sp>
      <p:sp>
        <p:nvSpPr>
          <p:cNvPr id="21" name="ZoneTexte 20">
            <a:extLst>
              <a:ext uri="{FF2B5EF4-FFF2-40B4-BE49-F238E27FC236}">
                <a16:creationId xmlns:a16="http://schemas.microsoft.com/office/drawing/2014/main" id="{E4CBBD78-E4C1-F089-C615-17C1AC119587}"/>
              </a:ext>
            </a:extLst>
          </p:cNvPr>
          <p:cNvSpPr txBox="1"/>
          <p:nvPr/>
        </p:nvSpPr>
        <p:spPr>
          <a:xfrm>
            <a:off x="3528680" y="5073688"/>
            <a:ext cx="7188438" cy="830997"/>
          </a:xfrm>
          <a:prstGeom prst="rect">
            <a:avLst/>
          </a:prstGeom>
          <a:noFill/>
        </p:spPr>
        <p:txBody>
          <a:bodyPr wrap="square">
            <a:spAutoFit/>
          </a:bodyPr>
          <a:lstStyle/>
          <a:p>
            <a:pPr algn="just"/>
            <a:r>
              <a:rPr lang="fr-FR" sz="1200" dirty="0"/>
              <a:t>Concernant les mesures de dispersions, la variance empirique est de </a:t>
            </a:r>
            <a:r>
              <a:rPr lang="fr-FR" sz="1200" dirty="0">
                <a:highlight>
                  <a:srgbClr val="808080"/>
                </a:highlight>
              </a:rPr>
              <a:t>25.92</a:t>
            </a:r>
            <a:r>
              <a:rPr lang="fr-FR" sz="1200" dirty="0"/>
              <a:t>. Cette valeur nous montre que les mesures ne sont pas trop dispersées autour de la valeur moyenne. Cette dispersion est aussi illustrée par l'écart type </a:t>
            </a:r>
            <a:r>
              <a:rPr lang="fr-FR" sz="1200" dirty="0">
                <a:highlight>
                  <a:srgbClr val="808080"/>
                </a:highlight>
              </a:rPr>
              <a:t>5.1</a:t>
            </a:r>
            <a:r>
              <a:rPr lang="fr-FR" sz="1200" dirty="0"/>
              <a:t> (qui est tout simplement la racine carrée de la variance empirique). Le coefficient de variation =</a:t>
            </a:r>
            <a:r>
              <a:rPr lang="fr-FR" sz="1200" dirty="0">
                <a:highlight>
                  <a:srgbClr val="808080"/>
                </a:highlight>
              </a:rPr>
              <a:t>0.5</a:t>
            </a:r>
            <a:r>
              <a:rPr lang="fr-FR" sz="1200" dirty="0"/>
              <a:t> (écart-type empirique/moyenne)</a:t>
            </a:r>
          </a:p>
        </p:txBody>
      </p:sp>
      <p:sp>
        <p:nvSpPr>
          <p:cNvPr id="23" name="Rectangle 22">
            <a:extLst>
              <a:ext uri="{FF2B5EF4-FFF2-40B4-BE49-F238E27FC236}">
                <a16:creationId xmlns:a16="http://schemas.microsoft.com/office/drawing/2014/main" id="{F0A01063-0C53-7C78-D880-11AA30E74F5D}"/>
              </a:ext>
            </a:extLst>
          </p:cNvPr>
          <p:cNvSpPr/>
          <p:nvPr/>
        </p:nvSpPr>
        <p:spPr>
          <a:xfrm>
            <a:off x="2133692" y="1078749"/>
            <a:ext cx="261992" cy="2587014"/>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ED52B9DF-C244-102E-FD29-9513C6C5CE10}"/>
              </a:ext>
            </a:extLst>
          </p:cNvPr>
          <p:cNvSpPr/>
          <p:nvPr/>
        </p:nvSpPr>
        <p:spPr>
          <a:xfrm>
            <a:off x="2874433" y="1159391"/>
            <a:ext cx="261992" cy="2528277"/>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a:extLst>
              <a:ext uri="{FF2B5EF4-FFF2-40B4-BE49-F238E27FC236}">
                <a16:creationId xmlns:a16="http://schemas.microsoft.com/office/drawing/2014/main" id="{053BC2A5-7331-0754-8CE4-998982184790}"/>
              </a:ext>
            </a:extLst>
          </p:cNvPr>
          <p:cNvSpPr/>
          <p:nvPr/>
        </p:nvSpPr>
        <p:spPr>
          <a:xfrm>
            <a:off x="3615174" y="1286053"/>
            <a:ext cx="261992" cy="2379710"/>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Rectangle 25">
            <a:extLst>
              <a:ext uri="{FF2B5EF4-FFF2-40B4-BE49-F238E27FC236}">
                <a16:creationId xmlns:a16="http://schemas.microsoft.com/office/drawing/2014/main" id="{12E9A413-F839-7DB7-D0C1-2A00FF684087}"/>
              </a:ext>
            </a:extLst>
          </p:cNvPr>
          <p:cNvSpPr/>
          <p:nvPr/>
        </p:nvSpPr>
        <p:spPr>
          <a:xfrm>
            <a:off x="4331082" y="2760696"/>
            <a:ext cx="261992" cy="928479"/>
          </a:xfrm>
          <a:prstGeom prst="rect">
            <a:avLst/>
          </a:prstGeom>
          <a:solidFill>
            <a:srgbClr val="9ACD4C">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droit avec flèche 27">
            <a:extLst>
              <a:ext uri="{FF2B5EF4-FFF2-40B4-BE49-F238E27FC236}">
                <a16:creationId xmlns:a16="http://schemas.microsoft.com/office/drawing/2014/main" id="{DC34BB81-443C-651B-F216-977B32EA9662}"/>
              </a:ext>
            </a:extLst>
          </p:cNvPr>
          <p:cNvCxnSpPr/>
          <p:nvPr/>
        </p:nvCxnSpPr>
        <p:spPr>
          <a:xfrm>
            <a:off x="1595303" y="2075805"/>
            <a:ext cx="2197764" cy="0"/>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29" name="ZoneTexte 28">
            <a:extLst>
              <a:ext uri="{FF2B5EF4-FFF2-40B4-BE49-F238E27FC236}">
                <a16:creationId xmlns:a16="http://schemas.microsoft.com/office/drawing/2014/main" id="{400EE983-27FB-0AF0-ED0C-F012F8DCFE45}"/>
              </a:ext>
            </a:extLst>
          </p:cNvPr>
          <p:cNvSpPr txBox="1"/>
          <p:nvPr/>
        </p:nvSpPr>
        <p:spPr>
          <a:xfrm>
            <a:off x="3986813" y="1904532"/>
            <a:ext cx="1782606" cy="276999"/>
          </a:xfrm>
          <a:prstGeom prst="rect">
            <a:avLst/>
          </a:prstGeom>
          <a:noFill/>
        </p:spPr>
        <p:txBody>
          <a:bodyPr wrap="square" rtlCol="0">
            <a:spAutoFit/>
          </a:bodyPr>
          <a:lstStyle/>
          <a:p>
            <a:r>
              <a:rPr lang="fr-FR" sz="1200" dirty="0">
                <a:solidFill>
                  <a:schemeClr val="accent4">
                    <a:lumMod val="50000"/>
                  </a:schemeClr>
                </a:solidFill>
              </a:rPr>
              <a:t>87%des valeurs &lt;=15m</a:t>
            </a:r>
          </a:p>
        </p:txBody>
      </p:sp>
      <p:sp>
        <p:nvSpPr>
          <p:cNvPr id="30" name="ZoneTexte 29">
            <a:extLst>
              <a:ext uri="{FF2B5EF4-FFF2-40B4-BE49-F238E27FC236}">
                <a16:creationId xmlns:a16="http://schemas.microsoft.com/office/drawing/2014/main" id="{CD867869-EDAC-9262-2757-F407A83C2978}"/>
              </a:ext>
            </a:extLst>
          </p:cNvPr>
          <p:cNvSpPr txBox="1"/>
          <p:nvPr/>
        </p:nvSpPr>
        <p:spPr>
          <a:xfrm>
            <a:off x="2368359" y="1070181"/>
            <a:ext cx="369944" cy="369332"/>
          </a:xfrm>
          <a:prstGeom prst="rect">
            <a:avLst/>
          </a:prstGeom>
          <a:noFill/>
        </p:spPr>
        <p:txBody>
          <a:bodyPr wrap="square" rtlCol="0">
            <a:spAutoFit/>
          </a:bodyPr>
          <a:lstStyle/>
          <a:p>
            <a:r>
              <a:rPr lang="fr-FR" dirty="0">
                <a:solidFill>
                  <a:srgbClr val="008E15"/>
                </a:solidFill>
              </a:rPr>
              <a:t>1</a:t>
            </a:r>
          </a:p>
        </p:txBody>
      </p:sp>
      <p:sp>
        <p:nvSpPr>
          <p:cNvPr id="31" name="ZoneTexte 30">
            <a:extLst>
              <a:ext uri="{FF2B5EF4-FFF2-40B4-BE49-F238E27FC236}">
                <a16:creationId xmlns:a16="http://schemas.microsoft.com/office/drawing/2014/main" id="{1BBC9516-023D-05AB-1034-7B6896BF8622}"/>
              </a:ext>
            </a:extLst>
          </p:cNvPr>
          <p:cNvSpPr txBox="1"/>
          <p:nvPr/>
        </p:nvSpPr>
        <p:spPr>
          <a:xfrm>
            <a:off x="3116142" y="1105284"/>
            <a:ext cx="369944" cy="369332"/>
          </a:xfrm>
          <a:prstGeom prst="rect">
            <a:avLst/>
          </a:prstGeom>
          <a:noFill/>
        </p:spPr>
        <p:txBody>
          <a:bodyPr wrap="square" rtlCol="0">
            <a:spAutoFit/>
          </a:bodyPr>
          <a:lstStyle/>
          <a:p>
            <a:r>
              <a:rPr lang="fr-FR" dirty="0">
                <a:solidFill>
                  <a:srgbClr val="008E15"/>
                </a:solidFill>
              </a:rPr>
              <a:t>2</a:t>
            </a:r>
          </a:p>
        </p:txBody>
      </p:sp>
      <p:sp>
        <p:nvSpPr>
          <p:cNvPr id="32" name="ZoneTexte 31">
            <a:extLst>
              <a:ext uri="{FF2B5EF4-FFF2-40B4-BE49-F238E27FC236}">
                <a16:creationId xmlns:a16="http://schemas.microsoft.com/office/drawing/2014/main" id="{EE7CC148-C249-0C81-10DB-08F8E8853166}"/>
              </a:ext>
            </a:extLst>
          </p:cNvPr>
          <p:cNvSpPr txBox="1"/>
          <p:nvPr/>
        </p:nvSpPr>
        <p:spPr>
          <a:xfrm>
            <a:off x="3821282" y="1213761"/>
            <a:ext cx="369944" cy="369332"/>
          </a:xfrm>
          <a:prstGeom prst="rect">
            <a:avLst/>
          </a:prstGeom>
          <a:noFill/>
        </p:spPr>
        <p:txBody>
          <a:bodyPr wrap="square" rtlCol="0">
            <a:spAutoFit/>
          </a:bodyPr>
          <a:lstStyle/>
          <a:p>
            <a:r>
              <a:rPr lang="fr-FR" dirty="0">
                <a:solidFill>
                  <a:srgbClr val="008E15"/>
                </a:solidFill>
              </a:rPr>
              <a:t>3</a:t>
            </a:r>
          </a:p>
        </p:txBody>
      </p:sp>
      <p:sp>
        <p:nvSpPr>
          <p:cNvPr id="33" name="ZoneTexte 32">
            <a:extLst>
              <a:ext uri="{FF2B5EF4-FFF2-40B4-BE49-F238E27FC236}">
                <a16:creationId xmlns:a16="http://schemas.microsoft.com/office/drawing/2014/main" id="{3B9CAF54-FEC1-A4A4-5792-6DD41F2443B6}"/>
              </a:ext>
            </a:extLst>
          </p:cNvPr>
          <p:cNvSpPr txBox="1"/>
          <p:nvPr/>
        </p:nvSpPr>
        <p:spPr>
          <a:xfrm>
            <a:off x="4277106" y="2347383"/>
            <a:ext cx="369944" cy="369332"/>
          </a:xfrm>
          <a:prstGeom prst="rect">
            <a:avLst/>
          </a:prstGeom>
          <a:noFill/>
        </p:spPr>
        <p:txBody>
          <a:bodyPr wrap="square" rtlCol="0">
            <a:spAutoFit/>
          </a:bodyPr>
          <a:lstStyle/>
          <a:p>
            <a:r>
              <a:rPr lang="fr-FR" dirty="0">
                <a:solidFill>
                  <a:srgbClr val="008E15"/>
                </a:solidFill>
              </a:rPr>
              <a:t>4</a:t>
            </a:r>
          </a:p>
        </p:txBody>
      </p:sp>
      <p:pic>
        <p:nvPicPr>
          <p:cNvPr id="35" name="Image 34">
            <a:extLst>
              <a:ext uri="{FF2B5EF4-FFF2-40B4-BE49-F238E27FC236}">
                <a16:creationId xmlns:a16="http://schemas.microsoft.com/office/drawing/2014/main" id="{FB125B18-9140-15AE-AE13-E6F5998D4F59}"/>
              </a:ext>
            </a:extLst>
          </p:cNvPr>
          <p:cNvPicPr>
            <a:picLocks noChangeAspect="1"/>
          </p:cNvPicPr>
          <p:nvPr/>
        </p:nvPicPr>
        <p:blipFill>
          <a:blip r:embed="rId4"/>
          <a:stretch>
            <a:fillRect/>
          </a:stretch>
        </p:blipFill>
        <p:spPr>
          <a:xfrm>
            <a:off x="7031381" y="899376"/>
            <a:ext cx="1910203" cy="1209795"/>
          </a:xfrm>
          <a:prstGeom prst="rect">
            <a:avLst/>
          </a:prstGeom>
        </p:spPr>
      </p:pic>
      <p:sp>
        <p:nvSpPr>
          <p:cNvPr id="36" name="ZoneTexte 35">
            <a:extLst>
              <a:ext uri="{FF2B5EF4-FFF2-40B4-BE49-F238E27FC236}">
                <a16:creationId xmlns:a16="http://schemas.microsoft.com/office/drawing/2014/main" id="{6D311094-458E-553A-B328-A27CC2D81305}"/>
              </a:ext>
            </a:extLst>
          </p:cNvPr>
          <p:cNvSpPr txBox="1"/>
          <p:nvPr/>
        </p:nvSpPr>
        <p:spPr>
          <a:xfrm>
            <a:off x="6884542" y="590596"/>
            <a:ext cx="803191" cy="307777"/>
          </a:xfrm>
          <a:prstGeom prst="rect">
            <a:avLst/>
          </a:prstGeom>
          <a:noFill/>
        </p:spPr>
        <p:txBody>
          <a:bodyPr wrap="square" rtlCol="0">
            <a:spAutoFit/>
          </a:bodyPr>
          <a:lstStyle/>
          <a:p>
            <a:r>
              <a:rPr lang="fr-FR" sz="1400" dirty="0">
                <a:solidFill>
                  <a:srgbClr val="008E15"/>
                </a:solidFill>
              </a:rPr>
              <a:t>Pic à 5m</a:t>
            </a:r>
          </a:p>
        </p:txBody>
      </p:sp>
      <p:pic>
        <p:nvPicPr>
          <p:cNvPr id="38" name="Image 37">
            <a:extLst>
              <a:ext uri="{FF2B5EF4-FFF2-40B4-BE49-F238E27FC236}">
                <a16:creationId xmlns:a16="http://schemas.microsoft.com/office/drawing/2014/main" id="{A4C9787B-D3FB-ACD5-68DA-E946AEFD520B}"/>
              </a:ext>
            </a:extLst>
          </p:cNvPr>
          <p:cNvPicPr>
            <a:picLocks noChangeAspect="1"/>
          </p:cNvPicPr>
          <p:nvPr/>
        </p:nvPicPr>
        <p:blipFill>
          <a:blip r:embed="rId5"/>
          <a:stretch>
            <a:fillRect/>
          </a:stretch>
        </p:blipFill>
        <p:spPr>
          <a:xfrm>
            <a:off x="6967251" y="2346989"/>
            <a:ext cx="2045791" cy="1318774"/>
          </a:xfrm>
          <a:prstGeom prst="rect">
            <a:avLst/>
          </a:prstGeom>
        </p:spPr>
      </p:pic>
      <p:sp>
        <p:nvSpPr>
          <p:cNvPr id="39" name="ZoneTexte 38">
            <a:extLst>
              <a:ext uri="{FF2B5EF4-FFF2-40B4-BE49-F238E27FC236}">
                <a16:creationId xmlns:a16="http://schemas.microsoft.com/office/drawing/2014/main" id="{7FFBEC73-F283-DBCE-C7D2-9DE7ADBF50F0}"/>
              </a:ext>
            </a:extLst>
          </p:cNvPr>
          <p:cNvSpPr txBox="1"/>
          <p:nvPr/>
        </p:nvSpPr>
        <p:spPr>
          <a:xfrm>
            <a:off x="6884542" y="2089729"/>
            <a:ext cx="955591" cy="307777"/>
          </a:xfrm>
          <a:prstGeom prst="rect">
            <a:avLst/>
          </a:prstGeom>
          <a:noFill/>
        </p:spPr>
        <p:txBody>
          <a:bodyPr wrap="square" rtlCol="0">
            <a:spAutoFit/>
          </a:bodyPr>
          <a:lstStyle/>
          <a:p>
            <a:r>
              <a:rPr lang="fr-FR" sz="1400" dirty="0">
                <a:solidFill>
                  <a:srgbClr val="008E15"/>
                </a:solidFill>
              </a:rPr>
              <a:t>Pic à 10m</a:t>
            </a:r>
          </a:p>
        </p:txBody>
      </p:sp>
      <p:pic>
        <p:nvPicPr>
          <p:cNvPr id="41" name="Image 40">
            <a:extLst>
              <a:ext uri="{FF2B5EF4-FFF2-40B4-BE49-F238E27FC236}">
                <a16:creationId xmlns:a16="http://schemas.microsoft.com/office/drawing/2014/main" id="{42671263-8EA7-5D83-F91E-8BD282790A7A}"/>
              </a:ext>
            </a:extLst>
          </p:cNvPr>
          <p:cNvPicPr>
            <a:picLocks noChangeAspect="1"/>
          </p:cNvPicPr>
          <p:nvPr/>
        </p:nvPicPr>
        <p:blipFill>
          <a:blip r:embed="rId6"/>
          <a:stretch>
            <a:fillRect/>
          </a:stretch>
        </p:blipFill>
        <p:spPr>
          <a:xfrm>
            <a:off x="9620198" y="892965"/>
            <a:ext cx="1908313" cy="1182839"/>
          </a:xfrm>
          <a:prstGeom prst="rect">
            <a:avLst/>
          </a:prstGeom>
        </p:spPr>
      </p:pic>
      <p:sp>
        <p:nvSpPr>
          <p:cNvPr id="42" name="ZoneTexte 41">
            <a:extLst>
              <a:ext uri="{FF2B5EF4-FFF2-40B4-BE49-F238E27FC236}">
                <a16:creationId xmlns:a16="http://schemas.microsoft.com/office/drawing/2014/main" id="{F94BCA6D-565C-4385-CD78-7891A6FB8ECA}"/>
              </a:ext>
            </a:extLst>
          </p:cNvPr>
          <p:cNvSpPr txBox="1"/>
          <p:nvPr/>
        </p:nvSpPr>
        <p:spPr>
          <a:xfrm>
            <a:off x="9482127" y="624965"/>
            <a:ext cx="1234992" cy="307777"/>
          </a:xfrm>
          <a:prstGeom prst="rect">
            <a:avLst/>
          </a:prstGeom>
          <a:noFill/>
        </p:spPr>
        <p:txBody>
          <a:bodyPr wrap="square" rtlCol="0">
            <a:spAutoFit/>
          </a:bodyPr>
          <a:lstStyle/>
          <a:p>
            <a:r>
              <a:rPr lang="fr-FR" sz="1400" dirty="0">
                <a:solidFill>
                  <a:srgbClr val="008E15"/>
                </a:solidFill>
              </a:rPr>
              <a:t>Pic à 15m</a:t>
            </a:r>
          </a:p>
        </p:txBody>
      </p:sp>
      <p:pic>
        <p:nvPicPr>
          <p:cNvPr id="44" name="Image 43">
            <a:extLst>
              <a:ext uri="{FF2B5EF4-FFF2-40B4-BE49-F238E27FC236}">
                <a16:creationId xmlns:a16="http://schemas.microsoft.com/office/drawing/2014/main" id="{688ECF08-028C-9294-778D-AAF5C169175E}"/>
              </a:ext>
            </a:extLst>
          </p:cNvPr>
          <p:cNvPicPr>
            <a:picLocks noChangeAspect="1"/>
          </p:cNvPicPr>
          <p:nvPr/>
        </p:nvPicPr>
        <p:blipFill>
          <a:blip r:embed="rId7"/>
          <a:stretch>
            <a:fillRect/>
          </a:stretch>
        </p:blipFill>
        <p:spPr>
          <a:xfrm>
            <a:off x="9620198" y="2343804"/>
            <a:ext cx="1908313" cy="551992"/>
          </a:xfrm>
          <a:prstGeom prst="rect">
            <a:avLst/>
          </a:prstGeom>
        </p:spPr>
      </p:pic>
      <p:sp>
        <p:nvSpPr>
          <p:cNvPr id="45" name="ZoneTexte 44">
            <a:extLst>
              <a:ext uri="{FF2B5EF4-FFF2-40B4-BE49-F238E27FC236}">
                <a16:creationId xmlns:a16="http://schemas.microsoft.com/office/drawing/2014/main" id="{02B7BE86-4D13-1585-745A-4D88842210B7}"/>
              </a:ext>
            </a:extLst>
          </p:cNvPr>
          <p:cNvSpPr txBox="1"/>
          <p:nvPr/>
        </p:nvSpPr>
        <p:spPr>
          <a:xfrm>
            <a:off x="9482127" y="2109171"/>
            <a:ext cx="955591" cy="307777"/>
          </a:xfrm>
          <a:prstGeom prst="rect">
            <a:avLst/>
          </a:prstGeom>
          <a:noFill/>
        </p:spPr>
        <p:txBody>
          <a:bodyPr wrap="square" rtlCol="0">
            <a:spAutoFit/>
          </a:bodyPr>
          <a:lstStyle/>
          <a:p>
            <a:r>
              <a:rPr lang="fr-FR" sz="1400" dirty="0">
                <a:solidFill>
                  <a:srgbClr val="008E15"/>
                </a:solidFill>
              </a:rPr>
              <a:t>Pic à 20m</a:t>
            </a:r>
          </a:p>
        </p:txBody>
      </p:sp>
      <p:sp>
        <p:nvSpPr>
          <p:cNvPr id="46" name="ZoneTexte 45">
            <a:extLst>
              <a:ext uri="{FF2B5EF4-FFF2-40B4-BE49-F238E27FC236}">
                <a16:creationId xmlns:a16="http://schemas.microsoft.com/office/drawing/2014/main" id="{612B2A86-990A-3EE4-CD07-02576DCF9F8C}"/>
              </a:ext>
            </a:extLst>
          </p:cNvPr>
          <p:cNvSpPr txBox="1"/>
          <p:nvPr/>
        </p:nvSpPr>
        <p:spPr>
          <a:xfrm>
            <a:off x="9267414" y="2986770"/>
            <a:ext cx="2899409" cy="954107"/>
          </a:xfrm>
          <a:prstGeom prst="rect">
            <a:avLst/>
          </a:prstGeom>
          <a:noFill/>
        </p:spPr>
        <p:txBody>
          <a:bodyPr wrap="square" rtlCol="0">
            <a:spAutoFit/>
          </a:bodyPr>
          <a:lstStyle/>
          <a:p>
            <a:r>
              <a:rPr lang="fr-FR" sz="1400" dirty="0"/>
              <a:t>La majorité des arbres qui illustres ces spikes est représenté par le Platane, arbre qui est le plus présent dans Paris</a:t>
            </a:r>
          </a:p>
        </p:txBody>
      </p:sp>
      <p:cxnSp>
        <p:nvCxnSpPr>
          <p:cNvPr id="3" name="Connecteur droit avec flèche 2">
            <a:extLst>
              <a:ext uri="{FF2B5EF4-FFF2-40B4-BE49-F238E27FC236}">
                <a16:creationId xmlns:a16="http://schemas.microsoft.com/office/drawing/2014/main" id="{19947308-C17D-7729-8CFC-2C5C1B0D5A5C}"/>
              </a:ext>
            </a:extLst>
          </p:cNvPr>
          <p:cNvCxnSpPr>
            <a:cxnSpLocks/>
          </p:cNvCxnSpPr>
          <p:nvPr/>
        </p:nvCxnSpPr>
        <p:spPr>
          <a:xfrm>
            <a:off x="2368359" y="3689140"/>
            <a:ext cx="842303"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5" name="ZoneTexte 4">
            <a:extLst>
              <a:ext uri="{FF2B5EF4-FFF2-40B4-BE49-F238E27FC236}">
                <a16:creationId xmlns:a16="http://schemas.microsoft.com/office/drawing/2014/main" id="{92105999-A717-E8D3-9F04-E0437685AD11}"/>
              </a:ext>
            </a:extLst>
          </p:cNvPr>
          <p:cNvSpPr txBox="1"/>
          <p:nvPr/>
        </p:nvSpPr>
        <p:spPr>
          <a:xfrm>
            <a:off x="1847000" y="3658665"/>
            <a:ext cx="1782605" cy="253916"/>
          </a:xfrm>
          <a:prstGeom prst="rect">
            <a:avLst/>
          </a:prstGeom>
          <a:noFill/>
        </p:spPr>
        <p:txBody>
          <a:bodyPr wrap="square" rtlCol="0">
            <a:spAutoFit/>
          </a:bodyPr>
          <a:lstStyle/>
          <a:p>
            <a:r>
              <a:rPr lang="fr-FR" sz="1050" dirty="0">
                <a:solidFill>
                  <a:schemeClr val="accent2">
                    <a:lumMod val="50000"/>
                  </a:schemeClr>
                </a:solidFill>
              </a:rPr>
              <a:t>Écart interquartile = 7,82</a:t>
            </a:r>
          </a:p>
        </p:txBody>
      </p:sp>
      <p:sp>
        <p:nvSpPr>
          <p:cNvPr id="17" name="ZoneTexte 16">
            <a:extLst>
              <a:ext uri="{FF2B5EF4-FFF2-40B4-BE49-F238E27FC236}">
                <a16:creationId xmlns:a16="http://schemas.microsoft.com/office/drawing/2014/main" id="{51E98D19-F741-47CD-0464-45367189E3A4}"/>
              </a:ext>
            </a:extLst>
          </p:cNvPr>
          <p:cNvSpPr txBox="1"/>
          <p:nvPr/>
        </p:nvSpPr>
        <p:spPr>
          <a:xfrm>
            <a:off x="3513429" y="5849619"/>
            <a:ext cx="8543104" cy="1015663"/>
          </a:xfrm>
          <a:prstGeom prst="rect">
            <a:avLst/>
          </a:prstGeom>
          <a:noFill/>
        </p:spPr>
        <p:txBody>
          <a:bodyPr wrap="square">
            <a:spAutoFit/>
          </a:bodyPr>
          <a:lstStyle/>
          <a:p>
            <a:pPr algn="l"/>
            <a:r>
              <a:rPr lang="fr-FR" sz="1200" dirty="0"/>
              <a:t>Le 1er Quartile = 5.18 : 25% des valeurs sont sous 5.18m et 75% au-dessus</a:t>
            </a:r>
            <a:br>
              <a:rPr lang="fr-FR" sz="1200" dirty="0"/>
            </a:br>
            <a:r>
              <a:rPr lang="fr-FR" sz="1200" dirty="0"/>
              <a:t>Le 2eme Quartile = 10 = valeur médiane vu au-dessus :50% des valeurs sont sous 10m et 50% au-dessus</a:t>
            </a:r>
            <a:br>
              <a:rPr lang="fr-FR" sz="1200" dirty="0"/>
            </a:br>
            <a:r>
              <a:rPr lang="fr-FR" sz="1200" dirty="0"/>
              <a:t>Le 3eme Quartile = 13 = 75% des valeurs sont sous 13m 25% au-dessus</a:t>
            </a:r>
            <a:br>
              <a:rPr lang="fr-FR" sz="1200" dirty="0"/>
            </a:br>
            <a:r>
              <a:rPr lang="fr-FR" sz="1200" dirty="0"/>
              <a:t>L'écart interquartile = 13-5.18 = 7.82m</a:t>
            </a:r>
          </a:p>
          <a:p>
            <a:pPr algn="l"/>
            <a:r>
              <a:rPr lang="fr-FR" sz="1200" dirty="0"/>
              <a:t>50% des valeurs de circonférence se situent entre 5.18 et </a:t>
            </a:r>
            <a:r>
              <a:rPr lang="fr-FR" sz="1200" dirty="0" err="1"/>
              <a:t>et</a:t>
            </a:r>
            <a:r>
              <a:rPr lang="fr-FR" sz="1200" dirty="0"/>
              <a:t> 13: écart-interquartile = 7.82</a:t>
            </a:r>
          </a:p>
        </p:txBody>
      </p:sp>
    </p:spTree>
    <p:extLst>
      <p:ext uri="{BB962C8B-B14F-4D97-AF65-F5344CB8AC3E}">
        <p14:creationId xmlns:p14="http://schemas.microsoft.com/office/powerpoint/2010/main" val="2225578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5FE11E-8D90-C932-5E21-8154D0619319}"/>
              </a:ext>
            </a:extLst>
          </p:cNvPr>
          <p:cNvSpPr>
            <a:spLocks noGrp="1"/>
          </p:cNvSpPr>
          <p:nvPr>
            <p:ph type="title"/>
          </p:nvPr>
        </p:nvSpPr>
        <p:spPr>
          <a:xfrm>
            <a:off x="1488546" y="2142518"/>
            <a:ext cx="9905998" cy="1478570"/>
          </a:xfrm>
        </p:spPr>
        <p:txBody>
          <a:bodyPr/>
          <a:lstStyle/>
          <a:p>
            <a:br>
              <a:rPr lang="fr-FR" dirty="0"/>
            </a:br>
            <a:endParaRPr lang="fr-FR" dirty="0"/>
          </a:p>
        </p:txBody>
      </p:sp>
      <p:sp>
        <p:nvSpPr>
          <p:cNvPr id="6" name="ZoneTexte 5">
            <a:extLst>
              <a:ext uri="{FF2B5EF4-FFF2-40B4-BE49-F238E27FC236}">
                <a16:creationId xmlns:a16="http://schemas.microsoft.com/office/drawing/2014/main" id="{458C93A7-9E6A-0612-61C2-CEAD185FA104}"/>
              </a:ext>
            </a:extLst>
          </p:cNvPr>
          <p:cNvSpPr txBox="1"/>
          <p:nvPr/>
        </p:nvSpPr>
        <p:spPr>
          <a:xfrm>
            <a:off x="4457615" y="586700"/>
            <a:ext cx="5784979" cy="584775"/>
          </a:xfrm>
          <a:prstGeom prst="rect">
            <a:avLst/>
          </a:prstGeom>
          <a:noFill/>
        </p:spPr>
        <p:txBody>
          <a:bodyPr wrap="square">
            <a:spAutoFit/>
          </a:bodyPr>
          <a:lstStyle/>
          <a:p>
            <a:r>
              <a:rPr lang="fr-FR" sz="3200" dirty="0">
                <a:latin typeface="Montserrat"/>
              </a:rPr>
              <a:t>Analyses multivariées</a:t>
            </a:r>
            <a:endParaRPr lang="fr-FR" sz="3200" dirty="0"/>
          </a:p>
        </p:txBody>
      </p:sp>
      <p:sp>
        <p:nvSpPr>
          <p:cNvPr id="5" name="ZoneTexte 4">
            <a:extLst>
              <a:ext uri="{FF2B5EF4-FFF2-40B4-BE49-F238E27FC236}">
                <a16:creationId xmlns:a16="http://schemas.microsoft.com/office/drawing/2014/main" id="{C7406779-CE7C-1D32-B2DE-D170A73B8B73}"/>
              </a:ext>
            </a:extLst>
          </p:cNvPr>
          <p:cNvSpPr txBox="1"/>
          <p:nvPr/>
        </p:nvSpPr>
        <p:spPr>
          <a:xfrm>
            <a:off x="797456" y="3087451"/>
            <a:ext cx="11489267" cy="1600438"/>
          </a:xfrm>
          <a:prstGeom prst="rect">
            <a:avLst/>
          </a:prstGeom>
          <a:noFill/>
        </p:spPr>
        <p:txBody>
          <a:bodyPr wrap="square">
            <a:spAutoFit/>
          </a:bodyPr>
          <a:lstStyle/>
          <a:p>
            <a:r>
              <a:rPr lang="fr-FR" sz="1400" b="0" i="0" dirty="0">
                <a:effectLst/>
                <a:latin typeface="Helvetica Neue"/>
              </a:rPr>
              <a:t>-</a:t>
            </a:r>
            <a:r>
              <a:rPr lang="fr-FR" sz="1400" b="1" i="0" dirty="0">
                <a:effectLst/>
                <a:latin typeface="Helvetica Neue"/>
              </a:rPr>
              <a:t>Question 1</a:t>
            </a:r>
            <a:r>
              <a:rPr lang="fr-FR" sz="1400" b="0" i="0" dirty="0">
                <a:effectLst/>
                <a:latin typeface="Helvetica Neue"/>
              </a:rPr>
              <a:t> : quelle est la répartition des arbres par arrondissement ?</a:t>
            </a:r>
            <a:br>
              <a:rPr lang="fr-FR" sz="1400" dirty="0"/>
            </a:br>
            <a:r>
              <a:rPr lang="fr-FR" sz="1400" b="0" i="0" dirty="0">
                <a:effectLst/>
                <a:latin typeface="Helvetica Neue"/>
              </a:rPr>
              <a:t>-</a:t>
            </a:r>
            <a:r>
              <a:rPr lang="fr-FR" sz="1400" b="1" i="0" dirty="0">
                <a:effectLst/>
                <a:latin typeface="Helvetica Neue"/>
              </a:rPr>
              <a:t>Question 2</a:t>
            </a:r>
            <a:r>
              <a:rPr lang="fr-FR" sz="1400" b="0" i="0" dirty="0">
                <a:effectLst/>
                <a:latin typeface="Helvetica Neue"/>
              </a:rPr>
              <a:t> : quelles sont les populations d'arbres les plus représentées et comment sont-elles réparties sur le territoire parisien ?</a:t>
            </a:r>
          </a:p>
          <a:p>
            <a:r>
              <a:rPr lang="fr-FR" sz="1400" dirty="0">
                <a:latin typeface="Helvetica Neue"/>
              </a:rPr>
              <a:t>-</a:t>
            </a:r>
            <a:r>
              <a:rPr lang="fr-FR" sz="1400" b="1" dirty="0">
                <a:latin typeface="Helvetica Neue"/>
              </a:rPr>
              <a:t>Question 3 </a:t>
            </a:r>
            <a:r>
              <a:rPr lang="fr-FR" sz="1400" dirty="0">
                <a:latin typeface="Helvetica Neue"/>
              </a:rPr>
              <a:t>: quelle est la population la plus représentée par espèce et genre ? </a:t>
            </a:r>
            <a:br>
              <a:rPr lang="fr-FR" sz="1400" dirty="0"/>
            </a:br>
            <a:r>
              <a:rPr lang="fr-FR" sz="1400" b="0" i="0" dirty="0">
                <a:effectLst/>
                <a:latin typeface="Helvetica Neue"/>
              </a:rPr>
              <a:t>-</a:t>
            </a:r>
            <a:r>
              <a:rPr lang="fr-FR" sz="1400" b="1" i="0" dirty="0">
                <a:effectLst/>
                <a:latin typeface="Helvetica Neue"/>
              </a:rPr>
              <a:t>Question 4</a:t>
            </a:r>
            <a:r>
              <a:rPr lang="fr-FR" sz="1400" b="0" i="0" dirty="0">
                <a:effectLst/>
                <a:latin typeface="Helvetica Neue"/>
              </a:rPr>
              <a:t> : quelle est la répartition des arbres vis à vis de leurs hauteurs ?</a:t>
            </a:r>
            <a:br>
              <a:rPr lang="fr-FR" sz="1400" dirty="0"/>
            </a:br>
            <a:r>
              <a:rPr lang="fr-FR" sz="1400" b="0" i="0" dirty="0">
                <a:effectLst/>
                <a:latin typeface="Helvetica Neue"/>
              </a:rPr>
              <a:t>-</a:t>
            </a:r>
            <a:r>
              <a:rPr lang="fr-FR" sz="1400" b="1" i="0" dirty="0">
                <a:effectLst/>
                <a:latin typeface="Helvetica Neue"/>
              </a:rPr>
              <a:t>Question </a:t>
            </a:r>
            <a:r>
              <a:rPr lang="fr-FR" sz="1400" b="1" dirty="0">
                <a:latin typeface="Helvetica Neue"/>
              </a:rPr>
              <a:t>5 </a:t>
            </a:r>
            <a:r>
              <a:rPr lang="fr-FR" sz="1400" b="0" i="0" dirty="0">
                <a:effectLst/>
                <a:latin typeface="Helvetica Neue"/>
              </a:rPr>
              <a:t>: est ce que les arbres évoluent correctement ?</a:t>
            </a:r>
            <a:br>
              <a:rPr lang="fr-FR" sz="1400" dirty="0"/>
            </a:br>
            <a:r>
              <a:rPr lang="fr-FR" sz="1400" b="0" i="0" dirty="0">
                <a:effectLst/>
                <a:latin typeface="Helvetica Neue"/>
              </a:rPr>
              <a:t>-</a:t>
            </a:r>
            <a:r>
              <a:rPr lang="fr-FR" sz="1400" b="1" i="0" dirty="0">
                <a:effectLst/>
                <a:latin typeface="Helvetica Neue"/>
              </a:rPr>
              <a:t>Question 6</a:t>
            </a:r>
            <a:r>
              <a:rPr lang="fr-FR" sz="1400" b="0" i="0" dirty="0">
                <a:effectLst/>
                <a:latin typeface="Helvetica Neue"/>
              </a:rPr>
              <a:t> : quel est la proportion d’arbres par maturité et leurs localisations ?</a:t>
            </a:r>
            <a:br>
              <a:rPr lang="fr-FR" sz="1400" dirty="0"/>
            </a:br>
            <a:r>
              <a:rPr lang="fr-FR" sz="1400" b="0" i="0" dirty="0">
                <a:effectLst/>
                <a:latin typeface="Helvetica Neue"/>
              </a:rPr>
              <a:t>-</a:t>
            </a:r>
            <a:r>
              <a:rPr lang="fr-FR" sz="1400" b="1" i="0" dirty="0">
                <a:effectLst/>
                <a:latin typeface="Helvetica Neue"/>
              </a:rPr>
              <a:t>Question 7</a:t>
            </a:r>
            <a:r>
              <a:rPr lang="fr-FR" sz="1400" b="0" i="0" dirty="0">
                <a:effectLst/>
                <a:latin typeface="Helvetica Neue"/>
              </a:rPr>
              <a:t> : quelle est la répartition des arbres remarquables par arrondissement et leurs dimensions?</a:t>
            </a:r>
            <a:endParaRPr lang="fr-FR" sz="1400" dirty="0"/>
          </a:p>
        </p:txBody>
      </p:sp>
      <p:sp>
        <p:nvSpPr>
          <p:cNvPr id="7" name="ZoneTexte 6">
            <a:extLst>
              <a:ext uri="{FF2B5EF4-FFF2-40B4-BE49-F238E27FC236}">
                <a16:creationId xmlns:a16="http://schemas.microsoft.com/office/drawing/2014/main" id="{ED4E0AFB-0679-40AB-7C3F-B3A02CC412F9}"/>
              </a:ext>
            </a:extLst>
          </p:cNvPr>
          <p:cNvSpPr txBox="1"/>
          <p:nvPr/>
        </p:nvSpPr>
        <p:spPr>
          <a:xfrm>
            <a:off x="863600" y="1790919"/>
            <a:ext cx="10219266" cy="1200329"/>
          </a:xfrm>
          <a:prstGeom prst="rect">
            <a:avLst/>
          </a:prstGeom>
          <a:noFill/>
        </p:spPr>
        <p:txBody>
          <a:bodyPr wrap="square" rtlCol="0">
            <a:spAutoFit/>
          </a:bodyPr>
          <a:lstStyle/>
          <a:p>
            <a:pPr algn="just"/>
            <a:r>
              <a:rPr lang="fr-FR" dirty="0"/>
              <a:t>Afin de pouvoir donner des clés à notre enjeu principal qui est de d’optimiser la tournée d’entretien des arbres, il a fallu orienter ma réflexion sur plusieurs sujets : la </a:t>
            </a:r>
            <a:r>
              <a:rPr lang="fr-FR" b="1" dirty="0">
                <a:effectLst>
                  <a:outerShdw blurRad="38100" dist="38100" dir="2700000" algn="tl">
                    <a:srgbClr val="000000">
                      <a:alpha val="43137"/>
                    </a:srgbClr>
                  </a:outerShdw>
                </a:effectLst>
              </a:rPr>
              <a:t>répartition </a:t>
            </a:r>
            <a:r>
              <a:rPr lang="fr-FR" dirty="0"/>
              <a:t>des arbres, les </a:t>
            </a:r>
            <a:r>
              <a:rPr lang="fr-FR" b="1" dirty="0">
                <a:effectLst>
                  <a:outerShdw blurRad="38100" dist="38100" dir="2700000" algn="tl">
                    <a:srgbClr val="000000">
                      <a:alpha val="43137"/>
                    </a:srgbClr>
                  </a:outerShdw>
                </a:effectLst>
              </a:rPr>
              <a:t>populations</a:t>
            </a:r>
            <a:r>
              <a:rPr lang="fr-FR" dirty="0"/>
              <a:t> les plus représentées, leurs </a:t>
            </a:r>
            <a:r>
              <a:rPr lang="fr-FR" b="1" dirty="0">
                <a:effectLst>
                  <a:outerShdw blurRad="38100" dist="38100" dir="2700000" algn="tl">
                    <a:srgbClr val="000000">
                      <a:alpha val="43137"/>
                    </a:srgbClr>
                  </a:outerShdw>
                </a:effectLst>
              </a:rPr>
              <a:t>maturités</a:t>
            </a:r>
            <a:r>
              <a:rPr lang="fr-FR" dirty="0"/>
              <a:t> et leurs </a:t>
            </a:r>
            <a:r>
              <a:rPr lang="fr-FR" b="1" dirty="0">
                <a:effectLst>
                  <a:outerShdw blurRad="38100" dist="38100" dir="2700000" algn="tl">
                    <a:srgbClr val="000000">
                      <a:alpha val="43137"/>
                    </a:srgbClr>
                  </a:outerShdw>
                </a:effectLst>
              </a:rPr>
              <a:t>évolutions</a:t>
            </a:r>
            <a:r>
              <a:rPr lang="fr-FR" dirty="0"/>
              <a:t>. Pour cela, mon analyse a été focalisée sur les 7 questions suivantes : </a:t>
            </a:r>
          </a:p>
        </p:txBody>
      </p:sp>
    </p:spTree>
    <p:extLst>
      <p:ext uri="{BB962C8B-B14F-4D97-AF65-F5344CB8AC3E}">
        <p14:creationId xmlns:p14="http://schemas.microsoft.com/office/powerpoint/2010/main" val="2593305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04487F3-E82D-179E-6035-7685FD760E3B}"/>
              </a:ext>
            </a:extLst>
          </p:cNvPr>
          <p:cNvPicPr>
            <a:picLocks noChangeAspect="1"/>
          </p:cNvPicPr>
          <p:nvPr/>
        </p:nvPicPr>
        <p:blipFill>
          <a:blip r:embed="rId2"/>
          <a:stretch>
            <a:fillRect/>
          </a:stretch>
        </p:blipFill>
        <p:spPr>
          <a:xfrm>
            <a:off x="1852706" y="995525"/>
            <a:ext cx="8129495" cy="4866949"/>
          </a:xfrm>
          <a:prstGeom prst="rect">
            <a:avLst/>
          </a:prstGeom>
        </p:spPr>
      </p:pic>
      <p:sp>
        <p:nvSpPr>
          <p:cNvPr id="2" name="Titre 1">
            <a:extLst>
              <a:ext uri="{FF2B5EF4-FFF2-40B4-BE49-F238E27FC236}">
                <a16:creationId xmlns:a16="http://schemas.microsoft.com/office/drawing/2014/main" id="{A05C95E0-68D8-F929-6754-D1C86D8D7AF4}"/>
              </a:ext>
            </a:extLst>
          </p:cNvPr>
          <p:cNvSpPr>
            <a:spLocks noGrp="1"/>
          </p:cNvSpPr>
          <p:nvPr>
            <p:ph type="title"/>
          </p:nvPr>
        </p:nvSpPr>
        <p:spPr>
          <a:xfrm>
            <a:off x="1169403" y="-193246"/>
            <a:ext cx="10839093" cy="1478570"/>
          </a:xfrm>
        </p:spPr>
        <p:txBody>
          <a:bodyPr>
            <a:normAutofit/>
          </a:bodyPr>
          <a:lstStyle/>
          <a:p>
            <a:r>
              <a:rPr lang="fr-FR" sz="2400" dirty="0">
                <a:solidFill>
                  <a:schemeClr val="bg1">
                    <a:lumMod val="95000"/>
                    <a:lumOff val="5000"/>
                  </a:schemeClr>
                </a:solidFill>
              </a:rPr>
              <a:t>Question 1 : </a:t>
            </a:r>
            <a:r>
              <a:rPr lang="fr-FR" sz="2400" dirty="0"/>
              <a:t>quelle est la répartition des arbres par arrondissement ?</a:t>
            </a:r>
          </a:p>
        </p:txBody>
      </p:sp>
      <p:sp>
        <p:nvSpPr>
          <p:cNvPr id="3" name="Rectangle 2">
            <a:extLst>
              <a:ext uri="{FF2B5EF4-FFF2-40B4-BE49-F238E27FC236}">
                <a16:creationId xmlns:a16="http://schemas.microsoft.com/office/drawing/2014/main" id="{8A9ECE95-6D36-696F-05E1-34537D20DA20}"/>
              </a:ext>
            </a:extLst>
          </p:cNvPr>
          <p:cNvSpPr/>
          <p:nvPr/>
        </p:nvSpPr>
        <p:spPr>
          <a:xfrm>
            <a:off x="5152343" y="1445572"/>
            <a:ext cx="889000" cy="789009"/>
          </a:xfrm>
          <a:prstGeom prst="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1D6EC038-51C4-D1B2-E17E-B2663CC58FE5}"/>
              </a:ext>
            </a:extLst>
          </p:cNvPr>
          <p:cNvSpPr txBox="1"/>
          <p:nvPr/>
        </p:nvSpPr>
        <p:spPr>
          <a:xfrm>
            <a:off x="3359164" y="1552252"/>
            <a:ext cx="1793179" cy="415498"/>
          </a:xfrm>
          <a:prstGeom prst="rect">
            <a:avLst/>
          </a:prstGeom>
          <a:noFill/>
        </p:spPr>
        <p:txBody>
          <a:bodyPr wrap="square" rtlCol="0">
            <a:spAutoFit/>
          </a:bodyPr>
          <a:lstStyle/>
          <a:p>
            <a:pPr algn="ctr"/>
            <a:r>
              <a:rPr lang="fr-FR" sz="1050" dirty="0">
                <a:solidFill>
                  <a:schemeClr val="accent3">
                    <a:lumMod val="75000"/>
                  </a:schemeClr>
                </a:solidFill>
              </a:rPr>
              <a:t>Quelques attributions à revoir </a:t>
            </a:r>
          </a:p>
          <a:p>
            <a:pPr algn="ctr"/>
            <a:r>
              <a:rPr lang="fr-FR" sz="1050" dirty="0">
                <a:solidFill>
                  <a:schemeClr val="accent3">
                    <a:lumMod val="75000"/>
                  </a:schemeClr>
                </a:solidFill>
              </a:rPr>
              <a:t>(mélange de couleurs)</a:t>
            </a:r>
          </a:p>
        </p:txBody>
      </p:sp>
      <p:sp>
        <p:nvSpPr>
          <p:cNvPr id="5" name="ZoneTexte 4">
            <a:extLst>
              <a:ext uri="{FF2B5EF4-FFF2-40B4-BE49-F238E27FC236}">
                <a16:creationId xmlns:a16="http://schemas.microsoft.com/office/drawing/2014/main" id="{BFEF7491-C545-A685-B47F-2B9CFE2E68A6}"/>
              </a:ext>
            </a:extLst>
          </p:cNvPr>
          <p:cNvSpPr txBox="1"/>
          <p:nvPr/>
        </p:nvSpPr>
        <p:spPr>
          <a:xfrm>
            <a:off x="1769534" y="5934670"/>
            <a:ext cx="8212667" cy="923330"/>
          </a:xfrm>
          <a:prstGeom prst="rect">
            <a:avLst/>
          </a:prstGeom>
          <a:noFill/>
        </p:spPr>
        <p:txBody>
          <a:bodyPr wrap="square" rtlCol="0">
            <a:spAutoFit/>
          </a:bodyPr>
          <a:lstStyle/>
          <a:p>
            <a:pPr algn="just"/>
            <a:r>
              <a:rPr lang="fr-FR" dirty="0"/>
              <a:t>Réponse : on observe une bonne répartition des arbres dans tout Paris. Cette information nous amène une indication sur l'affectation des arbres par arrondissement et ainsi voir quelles zones vont demander le plus de travail aux équipes d'entretien. </a:t>
            </a:r>
          </a:p>
        </p:txBody>
      </p:sp>
      <p:sp>
        <p:nvSpPr>
          <p:cNvPr id="11" name="ZoneTexte 10">
            <a:extLst>
              <a:ext uri="{FF2B5EF4-FFF2-40B4-BE49-F238E27FC236}">
                <a16:creationId xmlns:a16="http://schemas.microsoft.com/office/drawing/2014/main" id="{4E7B9B8A-ED65-5CBC-C04D-5EE13B40B326}"/>
              </a:ext>
            </a:extLst>
          </p:cNvPr>
          <p:cNvSpPr txBox="1"/>
          <p:nvPr/>
        </p:nvSpPr>
        <p:spPr>
          <a:xfrm>
            <a:off x="10267950" y="1651151"/>
            <a:ext cx="1657349" cy="1384995"/>
          </a:xfrm>
          <a:prstGeom prst="rect">
            <a:avLst/>
          </a:prstGeom>
          <a:noFill/>
        </p:spPr>
        <p:txBody>
          <a:bodyPr wrap="square" rtlCol="0">
            <a:spAutoFit/>
          </a:bodyPr>
          <a:lstStyle/>
          <a:p>
            <a:r>
              <a:rPr lang="fr-FR" sz="1200" dirty="0"/>
              <a:t>Remarque : certains arbres sont hors de Paris intramuros. Ils pourront faire l’objet d’un entretien à part pour optimiser les trajets </a:t>
            </a:r>
          </a:p>
        </p:txBody>
      </p:sp>
    </p:spTree>
    <p:extLst>
      <p:ext uri="{BB962C8B-B14F-4D97-AF65-F5344CB8AC3E}">
        <p14:creationId xmlns:p14="http://schemas.microsoft.com/office/powerpoint/2010/main" val="33315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5E1EE-E489-EF26-C62B-DFBF4CA46B6B}"/>
              </a:ext>
            </a:extLst>
          </p:cNvPr>
          <p:cNvSpPr>
            <a:spLocks noGrp="1"/>
          </p:cNvSpPr>
          <p:nvPr>
            <p:ph type="title"/>
          </p:nvPr>
        </p:nvSpPr>
        <p:spPr>
          <a:xfrm>
            <a:off x="1252101" y="3209925"/>
            <a:ext cx="11049966" cy="1213322"/>
          </a:xfrm>
        </p:spPr>
        <p:txBody>
          <a:bodyPr>
            <a:normAutofit fontScale="90000"/>
          </a:bodyPr>
          <a:lstStyle/>
          <a:p>
            <a:pPr algn="l"/>
            <a:r>
              <a:rPr lang="fr-FR" b="1" u="sng" dirty="0">
                <a:latin typeface="Montserrat"/>
              </a:rPr>
              <a:t>Déroulement de la présentation</a:t>
            </a:r>
            <a:br>
              <a:rPr lang="fr-FR" dirty="0">
                <a:latin typeface="Montserrat"/>
              </a:rPr>
            </a:br>
            <a:br>
              <a:rPr lang="fr-FR" dirty="0">
                <a:latin typeface="Montserrat"/>
              </a:rPr>
            </a:br>
            <a:br>
              <a:rPr lang="fr-FR" dirty="0">
                <a:latin typeface="Montserrat"/>
              </a:rPr>
            </a:br>
            <a:r>
              <a:rPr lang="fr-FR" dirty="0">
                <a:latin typeface="Montserrat"/>
                <a:sym typeface="Wingdings" panose="05000000000000000000" pitchFamily="2" charset="2"/>
              </a:rPr>
              <a:t></a:t>
            </a:r>
            <a:r>
              <a:rPr lang="fr-FR" dirty="0">
                <a:latin typeface="Montserrat"/>
              </a:rPr>
              <a:t>Démarche méthodologique d’analyse de données </a:t>
            </a:r>
            <a:br>
              <a:rPr lang="fr-FR" dirty="0">
                <a:latin typeface="Montserrat"/>
              </a:rPr>
            </a:br>
            <a:br>
              <a:rPr lang="fr-FR" dirty="0">
                <a:latin typeface="Montserrat"/>
              </a:rPr>
            </a:br>
            <a:r>
              <a:rPr lang="fr-FR" dirty="0">
                <a:latin typeface="Montserrat"/>
                <a:sym typeface="Wingdings" panose="05000000000000000000" pitchFamily="2" charset="2"/>
              </a:rPr>
              <a:t> </a:t>
            </a:r>
            <a:r>
              <a:rPr lang="fr-FR" dirty="0">
                <a:latin typeface="Montserrat"/>
              </a:rPr>
              <a:t>Présentation générale du jeu de données</a:t>
            </a:r>
            <a:br>
              <a:rPr lang="fr-FR" dirty="0">
                <a:latin typeface="Montserrat"/>
              </a:rPr>
            </a:br>
            <a:br>
              <a:rPr lang="fr-FR" dirty="0">
                <a:latin typeface="Montserrat"/>
              </a:rPr>
            </a:br>
            <a:r>
              <a:rPr lang="fr-FR" dirty="0">
                <a:latin typeface="Montserrat"/>
                <a:sym typeface="Wingdings" panose="05000000000000000000" pitchFamily="2" charset="2"/>
              </a:rPr>
              <a:t></a:t>
            </a:r>
            <a:r>
              <a:rPr lang="fr-FR" dirty="0">
                <a:latin typeface="Montserrat"/>
              </a:rPr>
              <a:t>Analyse Univarié</a:t>
            </a:r>
            <a:br>
              <a:rPr lang="fr-FR" dirty="0">
                <a:latin typeface="Montserrat"/>
              </a:rPr>
            </a:br>
            <a:br>
              <a:rPr lang="fr-FR" dirty="0">
                <a:latin typeface="Montserrat"/>
              </a:rPr>
            </a:br>
            <a:r>
              <a:rPr lang="fr-FR" dirty="0">
                <a:latin typeface="Montserrat"/>
                <a:sym typeface="Wingdings" panose="05000000000000000000" pitchFamily="2" charset="2"/>
              </a:rPr>
              <a:t> </a:t>
            </a:r>
            <a:r>
              <a:rPr lang="fr-FR" dirty="0">
                <a:latin typeface="Montserrat"/>
              </a:rPr>
              <a:t>Analyse multivarié</a:t>
            </a:r>
            <a:br>
              <a:rPr lang="fr-FR" dirty="0">
                <a:latin typeface="Montserrat"/>
              </a:rPr>
            </a:br>
            <a:br>
              <a:rPr lang="fr-FR" dirty="0">
                <a:latin typeface="Montserrat"/>
              </a:rPr>
            </a:br>
            <a:r>
              <a:rPr lang="fr-FR" dirty="0">
                <a:latin typeface="Montserrat"/>
                <a:sym typeface="Wingdings" panose="05000000000000000000" pitchFamily="2" charset="2"/>
              </a:rPr>
              <a:t> </a:t>
            </a:r>
            <a:r>
              <a:rPr lang="fr-FR" dirty="0">
                <a:latin typeface="Montserrat"/>
              </a:rPr>
              <a:t>Synthèse </a:t>
            </a:r>
            <a:br>
              <a:rPr lang="fr-FR" dirty="0">
                <a:latin typeface="Montserrat"/>
              </a:rPr>
            </a:br>
            <a:br>
              <a:rPr lang="fr-FR" dirty="0">
                <a:latin typeface="Montserrat"/>
              </a:rPr>
            </a:br>
            <a:br>
              <a:rPr lang="fr-FR" b="0" i="0" dirty="0">
                <a:solidFill>
                  <a:srgbClr val="000000"/>
                </a:solidFill>
                <a:effectLst/>
                <a:latin typeface="Montserrat"/>
              </a:rPr>
            </a:br>
            <a:endParaRPr lang="fr-FR" dirty="0"/>
          </a:p>
        </p:txBody>
      </p:sp>
    </p:spTree>
    <p:extLst>
      <p:ext uri="{BB962C8B-B14F-4D97-AF65-F5344CB8AC3E}">
        <p14:creationId xmlns:p14="http://schemas.microsoft.com/office/powerpoint/2010/main" val="2391606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5C95E0-68D8-F929-6754-D1C86D8D7AF4}"/>
              </a:ext>
            </a:extLst>
          </p:cNvPr>
          <p:cNvSpPr>
            <a:spLocks noGrp="1"/>
          </p:cNvSpPr>
          <p:nvPr>
            <p:ph type="title"/>
          </p:nvPr>
        </p:nvSpPr>
        <p:spPr>
          <a:xfrm>
            <a:off x="1169403" y="-193246"/>
            <a:ext cx="10839093" cy="1478570"/>
          </a:xfrm>
        </p:spPr>
        <p:txBody>
          <a:bodyPr>
            <a:normAutofit/>
          </a:bodyPr>
          <a:lstStyle/>
          <a:p>
            <a:r>
              <a:rPr lang="fr-FR" sz="2800" dirty="0">
                <a:solidFill>
                  <a:schemeClr val="bg1"/>
                </a:solidFill>
              </a:rPr>
              <a:t>Question 2 </a:t>
            </a:r>
            <a:r>
              <a:rPr lang="fr-FR" sz="2800" dirty="0"/>
              <a:t>: Comment les 5 arbres les plus représentés sont réparties sur le territoire parisien ? </a:t>
            </a:r>
          </a:p>
        </p:txBody>
      </p:sp>
      <p:sp>
        <p:nvSpPr>
          <p:cNvPr id="3" name="ZoneTexte 2">
            <a:extLst>
              <a:ext uri="{FF2B5EF4-FFF2-40B4-BE49-F238E27FC236}">
                <a16:creationId xmlns:a16="http://schemas.microsoft.com/office/drawing/2014/main" id="{025855CD-BD89-6EAE-6CC5-D1EFB9E1E768}"/>
              </a:ext>
            </a:extLst>
          </p:cNvPr>
          <p:cNvSpPr txBox="1"/>
          <p:nvPr/>
        </p:nvSpPr>
        <p:spPr>
          <a:xfrm>
            <a:off x="1589382" y="5697603"/>
            <a:ext cx="9999134" cy="1200329"/>
          </a:xfrm>
          <a:prstGeom prst="rect">
            <a:avLst/>
          </a:prstGeom>
          <a:noFill/>
        </p:spPr>
        <p:txBody>
          <a:bodyPr wrap="square" rtlCol="0">
            <a:spAutoFit/>
          </a:bodyPr>
          <a:lstStyle/>
          <a:p>
            <a:r>
              <a:rPr lang="fr-FR" dirty="0"/>
              <a:t>Réponse : environ 60% des arbres sont représentés par ces 5 familles; il faudra donc les surveiller attentivement pour éviter une pandémie qui pourrait faire de gros dégâts sur la population globale et créer des zones sans arbres. Ces 5 familles d’arbres sont bien réparties sur le territoire ce qui dispatcherait les « trous » en cas de perte de ces arbres. </a:t>
            </a:r>
          </a:p>
        </p:txBody>
      </p:sp>
      <p:pic>
        <p:nvPicPr>
          <p:cNvPr id="5" name="Image 4">
            <a:extLst>
              <a:ext uri="{FF2B5EF4-FFF2-40B4-BE49-F238E27FC236}">
                <a16:creationId xmlns:a16="http://schemas.microsoft.com/office/drawing/2014/main" id="{2591D228-02B3-FEBA-29FE-47353D8AFBA1}"/>
              </a:ext>
            </a:extLst>
          </p:cNvPr>
          <p:cNvPicPr>
            <a:picLocks noChangeAspect="1"/>
          </p:cNvPicPr>
          <p:nvPr/>
        </p:nvPicPr>
        <p:blipFill>
          <a:blip r:embed="rId2"/>
          <a:stretch>
            <a:fillRect/>
          </a:stretch>
        </p:blipFill>
        <p:spPr>
          <a:xfrm>
            <a:off x="2377097" y="1036524"/>
            <a:ext cx="6252472" cy="4598685"/>
          </a:xfrm>
          <a:prstGeom prst="rect">
            <a:avLst/>
          </a:prstGeom>
        </p:spPr>
      </p:pic>
    </p:spTree>
    <p:extLst>
      <p:ext uri="{BB962C8B-B14F-4D97-AF65-F5344CB8AC3E}">
        <p14:creationId xmlns:p14="http://schemas.microsoft.com/office/powerpoint/2010/main" val="136891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EED1F2-3D42-EC89-27A6-1DDB1FFBAA91}"/>
              </a:ext>
            </a:extLst>
          </p:cNvPr>
          <p:cNvSpPr>
            <a:spLocks noGrp="1"/>
          </p:cNvSpPr>
          <p:nvPr>
            <p:ph type="title"/>
          </p:nvPr>
        </p:nvSpPr>
        <p:spPr>
          <a:xfrm>
            <a:off x="1009842" y="-38786"/>
            <a:ext cx="11396134" cy="542908"/>
          </a:xfrm>
        </p:spPr>
        <p:txBody>
          <a:bodyPr>
            <a:normAutofit/>
          </a:bodyPr>
          <a:lstStyle/>
          <a:p>
            <a:r>
              <a:rPr lang="fr-FR" sz="2000" dirty="0">
                <a:solidFill>
                  <a:schemeClr val="bg1"/>
                </a:solidFill>
              </a:rPr>
              <a:t>Question 3 </a:t>
            </a:r>
            <a:r>
              <a:rPr lang="fr-FR" sz="2000" dirty="0"/>
              <a:t>: quelle est la population la plus représentée par espèces et genre ? </a:t>
            </a:r>
          </a:p>
        </p:txBody>
      </p:sp>
      <p:pic>
        <p:nvPicPr>
          <p:cNvPr id="4" name="Image 3">
            <a:extLst>
              <a:ext uri="{FF2B5EF4-FFF2-40B4-BE49-F238E27FC236}">
                <a16:creationId xmlns:a16="http://schemas.microsoft.com/office/drawing/2014/main" id="{7562271B-4B8E-D7A7-763F-D9298060DED6}"/>
              </a:ext>
            </a:extLst>
          </p:cNvPr>
          <p:cNvPicPr>
            <a:picLocks noChangeAspect="1"/>
          </p:cNvPicPr>
          <p:nvPr/>
        </p:nvPicPr>
        <p:blipFill>
          <a:blip r:embed="rId2"/>
          <a:stretch>
            <a:fillRect/>
          </a:stretch>
        </p:blipFill>
        <p:spPr>
          <a:xfrm>
            <a:off x="2836333" y="431350"/>
            <a:ext cx="5912043" cy="5367866"/>
          </a:xfrm>
          <a:prstGeom prst="rect">
            <a:avLst/>
          </a:prstGeom>
        </p:spPr>
      </p:pic>
      <p:sp>
        <p:nvSpPr>
          <p:cNvPr id="6" name="Rectangle 5">
            <a:extLst>
              <a:ext uri="{FF2B5EF4-FFF2-40B4-BE49-F238E27FC236}">
                <a16:creationId xmlns:a16="http://schemas.microsoft.com/office/drawing/2014/main" id="{F4F0AA9E-46F4-5274-CA20-A002DF2181CA}"/>
              </a:ext>
            </a:extLst>
          </p:cNvPr>
          <p:cNvSpPr/>
          <p:nvPr/>
        </p:nvSpPr>
        <p:spPr>
          <a:xfrm>
            <a:off x="3750734" y="1032934"/>
            <a:ext cx="787400" cy="118533"/>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a:extLst>
              <a:ext uri="{FF2B5EF4-FFF2-40B4-BE49-F238E27FC236}">
                <a16:creationId xmlns:a16="http://schemas.microsoft.com/office/drawing/2014/main" id="{FE1ADAFA-6AFD-6507-3CEF-9798CB9E9028}"/>
              </a:ext>
            </a:extLst>
          </p:cNvPr>
          <p:cNvSpPr/>
          <p:nvPr/>
        </p:nvSpPr>
        <p:spPr>
          <a:xfrm>
            <a:off x="3759201" y="1316799"/>
            <a:ext cx="787400" cy="118533"/>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D62DC8BF-633E-44E9-CFDB-63E04359FDE8}"/>
              </a:ext>
            </a:extLst>
          </p:cNvPr>
          <p:cNvSpPr/>
          <p:nvPr/>
        </p:nvSpPr>
        <p:spPr>
          <a:xfrm>
            <a:off x="3759201" y="2200432"/>
            <a:ext cx="787400" cy="118533"/>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E7036755-3E9E-A568-B2D7-B27815AF7A77}"/>
              </a:ext>
            </a:extLst>
          </p:cNvPr>
          <p:cNvSpPr/>
          <p:nvPr/>
        </p:nvSpPr>
        <p:spPr>
          <a:xfrm>
            <a:off x="3759201" y="1909920"/>
            <a:ext cx="787400" cy="118533"/>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C76C6422-65B4-DBF8-6BB1-9F0CA1B9D322}"/>
              </a:ext>
            </a:extLst>
          </p:cNvPr>
          <p:cNvSpPr/>
          <p:nvPr/>
        </p:nvSpPr>
        <p:spPr>
          <a:xfrm>
            <a:off x="3759201" y="2055176"/>
            <a:ext cx="787400" cy="118533"/>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16">
            <a:extLst>
              <a:ext uri="{FF2B5EF4-FFF2-40B4-BE49-F238E27FC236}">
                <a16:creationId xmlns:a16="http://schemas.microsoft.com/office/drawing/2014/main" id="{3CD0C911-E544-5988-F481-B77CDEF5835B}"/>
              </a:ext>
            </a:extLst>
          </p:cNvPr>
          <p:cNvSpPr/>
          <p:nvPr/>
        </p:nvSpPr>
        <p:spPr>
          <a:xfrm>
            <a:off x="5935134" y="4317580"/>
            <a:ext cx="2745509" cy="1261954"/>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64344F28-2933-DF35-FAE4-0076F35FB99E}"/>
              </a:ext>
            </a:extLst>
          </p:cNvPr>
          <p:cNvSpPr/>
          <p:nvPr/>
        </p:nvSpPr>
        <p:spPr>
          <a:xfrm>
            <a:off x="5181601" y="4266444"/>
            <a:ext cx="279400" cy="1261954"/>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EF9069A5-1A55-4735-21BE-F14E244B3F96}"/>
              </a:ext>
            </a:extLst>
          </p:cNvPr>
          <p:cNvSpPr/>
          <p:nvPr/>
        </p:nvSpPr>
        <p:spPr>
          <a:xfrm>
            <a:off x="4525435" y="4266444"/>
            <a:ext cx="279400" cy="1261954"/>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C90C9B12-60C7-2713-8407-84257E7E9A44}"/>
              </a:ext>
            </a:extLst>
          </p:cNvPr>
          <p:cNvSpPr/>
          <p:nvPr/>
        </p:nvSpPr>
        <p:spPr>
          <a:xfrm>
            <a:off x="3784601" y="4285512"/>
            <a:ext cx="279400" cy="1261954"/>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a:extLst>
              <a:ext uri="{FF2B5EF4-FFF2-40B4-BE49-F238E27FC236}">
                <a16:creationId xmlns:a16="http://schemas.microsoft.com/office/drawing/2014/main" id="{9A7B93B2-C2DA-FD8A-9CE4-6F0F63146055}"/>
              </a:ext>
            </a:extLst>
          </p:cNvPr>
          <p:cNvSpPr/>
          <p:nvPr/>
        </p:nvSpPr>
        <p:spPr>
          <a:xfrm>
            <a:off x="5126567" y="812067"/>
            <a:ext cx="2413000" cy="749510"/>
          </a:xfrm>
          <a:prstGeom prst="rect">
            <a:avLst/>
          </a:prstGeom>
          <a:solidFill>
            <a:srgbClr val="1F9021">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008E15"/>
                </a:solidFill>
              </a:rPr>
              <a:t>On retrouve ici notre TOP 5 vu à la question précédente.</a:t>
            </a:r>
            <a:endParaRPr lang="fr-FR" dirty="0"/>
          </a:p>
        </p:txBody>
      </p:sp>
      <p:sp>
        <p:nvSpPr>
          <p:cNvPr id="22" name="ZoneTexte 21">
            <a:extLst>
              <a:ext uri="{FF2B5EF4-FFF2-40B4-BE49-F238E27FC236}">
                <a16:creationId xmlns:a16="http://schemas.microsoft.com/office/drawing/2014/main" id="{E80E7F67-6150-E401-C376-86724A4951E4}"/>
              </a:ext>
            </a:extLst>
          </p:cNvPr>
          <p:cNvSpPr txBox="1"/>
          <p:nvPr/>
        </p:nvSpPr>
        <p:spPr>
          <a:xfrm>
            <a:off x="1769534" y="5934670"/>
            <a:ext cx="8212667" cy="954107"/>
          </a:xfrm>
          <a:prstGeom prst="rect">
            <a:avLst/>
          </a:prstGeom>
          <a:noFill/>
        </p:spPr>
        <p:txBody>
          <a:bodyPr wrap="square" rtlCol="0">
            <a:spAutoFit/>
          </a:bodyPr>
          <a:lstStyle/>
          <a:p>
            <a:pPr algn="just"/>
            <a:r>
              <a:rPr lang="fr-FR" sz="1400" dirty="0"/>
              <a:t>Réponse : la plupart des genres/espèces sont représentés par les arbres détectés dans notre TOP 5. Cependant, ce qui est intéressant c’est que certains genres/espèces apparaissent entre certains genres/espèces du top5. Il faudra donc ne pas oublier que cette populations représente une quantité non négligeable d’arbres qu’il faut soigner et qu’en cas de pandémie par exemple, ils pourraient représenter une perte non négligeable.</a:t>
            </a:r>
          </a:p>
        </p:txBody>
      </p:sp>
      <p:cxnSp>
        <p:nvCxnSpPr>
          <p:cNvPr id="11" name="Connecteur droit avec flèche 10">
            <a:extLst>
              <a:ext uri="{FF2B5EF4-FFF2-40B4-BE49-F238E27FC236}">
                <a16:creationId xmlns:a16="http://schemas.microsoft.com/office/drawing/2014/main" id="{DF26B414-622C-B25E-B4FB-00783E6F30E5}"/>
              </a:ext>
            </a:extLst>
          </p:cNvPr>
          <p:cNvCxnSpPr>
            <a:cxnSpLocks/>
          </p:cNvCxnSpPr>
          <p:nvPr/>
        </p:nvCxnSpPr>
        <p:spPr>
          <a:xfrm>
            <a:off x="5682287" y="3310467"/>
            <a:ext cx="0" cy="4695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A32BFE1B-B717-A6B2-BC06-303DE2462F9B}"/>
              </a:ext>
            </a:extLst>
          </p:cNvPr>
          <p:cNvCxnSpPr>
            <a:cxnSpLocks/>
          </p:cNvCxnSpPr>
          <p:nvPr/>
        </p:nvCxnSpPr>
        <p:spPr>
          <a:xfrm flipH="1">
            <a:off x="5004376" y="3318933"/>
            <a:ext cx="7891" cy="5125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AE9C5518-C82C-5AC0-E6E7-9252EECF364C}"/>
              </a:ext>
            </a:extLst>
          </p:cNvPr>
          <p:cNvCxnSpPr>
            <a:cxnSpLocks/>
          </p:cNvCxnSpPr>
          <p:nvPr/>
        </p:nvCxnSpPr>
        <p:spPr>
          <a:xfrm>
            <a:off x="3654517" y="3310467"/>
            <a:ext cx="0" cy="4941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60E816AF-288A-71FB-78D0-0383783CB757}"/>
              </a:ext>
            </a:extLst>
          </p:cNvPr>
          <p:cNvCxnSpPr>
            <a:cxnSpLocks/>
          </p:cNvCxnSpPr>
          <p:nvPr/>
        </p:nvCxnSpPr>
        <p:spPr>
          <a:xfrm>
            <a:off x="4329446" y="3310467"/>
            <a:ext cx="0" cy="5125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55ED76B9-191A-65F4-86BB-E7561E07345F}"/>
              </a:ext>
            </a:extLst>
          </p:cNvPr>
          <p:cNvCxnSpPr/>
          <p:nvPr/>
        </p:nvCxnSpPr>
        <p:spPr>
          <a:xfrm>
            <a:off x="3654517" y="3313208"/>
            <a:ext cx="2026616" cy="0"/>
          </a:xfrm>
          <a:prstGeom prst="line">
            <a:avLst/>
          </a:prstGeom>
        </p:spPr>
        <p:style>
          <a:lnRef idx="1">
            <a:schemeClr val="dk1"/>
          </a:lnRef>
          <a:fillRef idx="0">
            <a:schemeClr val="dk1"/>
          </a:fillRef>
          <a:effectRef idx="0">
            <a:schemeClr val="dk1"/>
          </a:effectRef>
          <a:fontRef idx="minor">
            <a:schemeClr val="tx1"/>
          </a:fontRef>
        </p:style>
      </p:cxnSp>
      <p:sp>
        <p:nvSpPr>
          <p:cNvPr id="34" name="ZoneTexte 33">
            <a:extLst>
              <a:ext uri="{FF2B5EF4-FFF2-40B4-BE49-F238E27FC236}">
                <a16:creationId xmlns:a16="http://schemas.microsoft.com/office/drawing/2014/main" id="{69B58971-8D24-86F2-E8A0-37B5D99CCBB6}"/>
              </a:ext>
            </a:extLst>
          </p:cNvPr>
          <p:cNvSpPr txBox="1"/>
          <p:nvPr/>
        </p:nvSpPr>
        <p:spPr>
          <a:xfrm>
            <a:off x="3421593" y="3052674"/>
            <a:ext cx="3181348" cy="261610"/>
          </a:xfrm>
          <a:prstGeom prst="rect">
            <a:avLst/>
          </a:prstGeom>
          <a:noFill/>
        </p:spPr>
        <p:txBody>
          <a:bodyPr wrap="square" rtlCol="0">
            <a:spAutoFit/>
          </a:bodyPr>
          <a:lstStyle/>
          <a:p>
            <a:r>
              <a:rPr lang="fr-FR" sz="1100" dirty="0">
                <a:solidFill>
                  <a:schemeClr val="bg1"/>
                </a:solidFill>
              </a:rPr>
              <a:t>4 nouveaux libellés apparaissent parmi le top 5</a:t>
            </a:r>
          </a:p>
        </p:txBody>
      </p:sp>
    </p:spTree>
    <p:extLst>
      <p:ext uri="{BB962C8B-B14F-4D97-AF65-F5344CB8AC3E}">
        <p14:creationId xmlns:p14="http://schemas.microsoft.com/office/powerpoint/2010/main" val="307048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442DF68-9A20-71A2-045E-1BC7A0406F42}"/>
              </a:ext>
            </a:extLst>
          </p:cNvPr>
          <p:cNvPicPr>
            <a:picLocks noChangeAspect="1"/>
          </p:cNvPicPr>
          <p:nvPr/>
        </p:nvPicPr>
        <p:blipFill>
          <a:blip r:embed="rId2"/>
          <a:stretch>
            <a:fillRect/>
          </a:stretch>
        </p:blipFill>
        <p:spPr>
          <a:xfrm>
            <a:off x="402166" y="994139"/>
            <a:ext cx="6187477" cy="4550882"/>
          </a:xfrm>
          <a:prstGeom prst="rect">
            <a:avLst/>
          </a:prstGeom>
        </p:spPr>
      </p:pic>
      <p:sp>
        <p:nvSpPr>
          <p:cNvPr id="2" name="Titre 1">
            <a:extLst>
              <a:ext uri="{FF2B5EF4-FFF2-40B4-BE49-F238E27FC236}">
                <a16:creationId xmlns:a16="http://schemas.microsoft.com/office/drawing/2014/main" id="{A05C95E0-68D8-F929-6754-D1C86D8D7AF4}"/>
              </a:ext>
            </a:extLst>
          </p:cNvPr>
          <p:cNvSpPr>
            <a:spLocks noGrp="1"/>
          </p:cNvSpPr>
          <p:nvPr>
            <p:ph type="title"/>
          </p:nvPr>
        </p:nvSpPr>
        <p:spPr>
          <a:xfrm>
            <a:off x="1169403" y="-193246"/>
            <a:ext cx="10839093" cy="1478570"/>
          </a:xfrm>
        </p:spPr>
        <p:txBody>
          <a:bodyPr>
            <a:normAutofit/>
          </a:bodyPr>
          <a:lstStyle/>
          <a:p>
            <a:r>
              <a:rPr lang="fr-FR" sz="2800" dirty="0">
                <a:solidFill>
                  <a:schemeClr val="bg1"/>
                </a:solidFill>
              </a:rPr>
              <a:t>Question 4 : </a:t>
            </a:r>
            <a:r>
              <a:rPr lang="fr-FR" sz="2800" dirty="0"/>
              <a:t>quelle est la répartition des arbres vis à vis de leurs hauteurs ?</a:t>
            </a:r>
          </a:p>
        </p:txBody>
      </p:sp>
      <p:pic>
        <p:nvPicPr>
          <p:cNvPr id="4" name="Image 3">
            <a:extLst>
              <a:ext uri="{FF2B5EF4-FFF2-40B4-BE49-F238E27FC236}">
                <a16:creationId xmlns:a16="http://schemas.microsoft.com/office/drawing/2014/main" id="{787A32CC-7B27-2334-B314-A3F4895E9F8A}"/>
              </a:ext>
            </a:extLst>
          </p:cNvPr>
          <p:cNvPicPr>
            <a:picLocks noChangeAspect="1"/>
          </p:cNvPicPr>
          <p:nvPr/>
        </p:nvPicPr>
        <p:blipFill>
          <a:blip r:embed="rId3"/>
          <a:stretch>
            <a:fillRect/>
          </a:stretch>
        </p:blipFill>
        <p:spPr>
          <a:xfrm>
            <a:off x="975557" y="4063748"/>
            <a:ext cx="2266950" cy="1019175"/>
          </a:xfrm>
          <a:prstGeom prst="rect">
            <a:avLst/>
          </a:prstGeom>
        </p:spPr>
      </p:pic>
      <p:sp>
        <p:nvSpPr>
          <p:cNvPr id="3" name="ZoneTexte 2">
            <a:extLst>
              <a:ext uri="{FF2B5EF4-FFF2-40B4-BE49-F238E27FC236}">
                <a16:creationId xmlns:a16="http://schemas.microsoft.com/office/drawing/2014/main" id="{F97BA618-0DD1-7F8A-5C51-43B8469A514B}"/>
              </a:ext>
            </a:extLst>
          </p:cNvPr>
          <p:cNvSpPr txBox="1"/>
          <p:nvPr/>
        </p:nvSpPr>
        <p:spPr>
          <a:xfrm>
            <a:off x="1169403" y="5663837"/>
            <a:ext cx="10203708" cy="1200329"/>
          </a:xfrm>
          <a:prstGeom prst="rect">
            <a:avLst/>
          </a:prstGeom>
          <a:noFill/>
        </p:spPr>
        <p:txBody>
          <a:bodyPr wrap="square" rtlCol="0">
            <a:spAutoFit/>
          </a:bodyPr>
          <a:lstStyle/>
          <a:p>
            <a:r>
              <a:rPr lang="fr-FR" dirty="0"/>
              <a:t>Réponse : plus de 90% des arbres nécessitent une grue pour leur entretien. Cette information est importante car le nombre de camions et la formation des agents vont avoir un impact sur le coût et le temps d'entretien. De plus ces arbres sont répartis de manière diffuse sur tout le territoire parisien. Il faudra donc prévoir de nombreux déplacements.</a:t>
            </a:r>
          </a:p>
        </p:txBody>
      </p:sp>
      <p:pic>
        <p:nvPicPr>
          <p:cNvPr id="6" name="Image 5">
            <a:extLst>
              <a:ext uri="{FF2B5EF4-FFF2-40B4-BE49-F238E27FC236}">
                <a16:creationId xmlns:a16="http://schemas.microsoft.com/office/drawing/2014/main" id="{2669B253-6B6A-DDA4-BF32-58011EC4356D}"/>
              </a:ext>
            </a:extLst>
          </p:cNvPr>
          <p:cNvPicPr>
            <a:picLocks noChangeAspect="1"/>
          </p:cNvPicPr>
          <p:nvPr/>
        </p:nvPicPr>
        <p:blipFill>
          <a:blip r:embed="rId4"/>
          <a:stretch>
            <a:fillRect/>
          </a:stretch>
        </p:blipFill>
        <p:spPr>
          <a:xfrm>
            <a:off x="7356880" y="1033897"/>
            <a:ext cx="4496145" cy="4550882"/>
          </a:xfrm>
          <a:prstGeom prst="rect">
            <a:avLst/>
          </a:prstGeom>
        </p:spPr>
      </p:pic>
    </p:spTree>
    <p:extLst>
      <p:ext uri="{BB962C8B-B14F-4D97-AF65-F5344CB8AC3E}">
        <p14:creationId xmlns:p14="http://schemas.microsoft.com/office/powerpoint/2010/main" val="24507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614419F5-6E3A-7A3E-76C2-8E7AB4126507}"/>
              </a:ext>
            </a:extLst>
          </p:cNvPr>
          <p:cNvPicPr>
            <a:picLocks noChangeAspect="1"/>
          </p:cNvPicPr>
          <p:nvPr/>
        </p:nvPicPr>
        <p:blipFill>
          <a:blip r:embed="rId2"/>
          <a:stretch>
            <a:fillRect/>
          </a:stretch>
        </p:blipFill>
        <p:spPr>
          <a:xfrm>
            <a:off x="6593506" y="746455"/>
            <a:ext cx="5306991" cy="3963053"/>
          </a:xfrm>
          <a:prstGeom prst="rect">
            <a:avLst/>
          </a:prstGeom>
        </p:spPr>
      </p:pic>
      <p:sp>
        <p:nvSpPr>
          <p:cNvPr id="2" name="Titre 1">
            <a:extLst>
              <a:ext uri="{FF2B5EF4-FFF2-40B4-BE49-F238E27FC236}">
                <a16:creationId xmlns:a16="http://schemas.microsoft.com/office/drawing/2014/main" id="{A05C95E0-68D8-F929-6754-D1C86D8D7AF4}"/>
              </a:ext>
            </a:extLst>
          </p:cNvPr>
          <p:cNvSpPr>
            <a:spLocks noGrp="1"/>
          </p:cNvSpPr>
          <p:nvPr>
            <p:ph type="title"/>
          </p:nvPr>
        </p:nvSpPr>
        <p:spPr>
          <a:xfrm>
            <a:off x="1128676" y="-3707"/>
            <a:ext cx="10972798" cy="859270"/>
          </a:xfrm>
        </p:spPr>
        <p:txBody>
          <a:bodyPr>
            <a:normAutofit/>
          </a:bodyPr>
          <a:lstStyle/>
          <a:p>
            <a:r>
              <a:rPr lang="fr-FR" sz="2800" dirty="0">
                <a:solidFill>
                  <a:schemeClr val="bg1"/>
                </a:solidFill>
              </a:rPr>
              <a:t>Question 5 : </a:t>
            </a:r>
            <a:r>
              <a:rPr lang="fr-FR" sz="2800" dirty="0"/>
              <a:t>est ce que les arbres évoluent correctement ? </a:t>
            </a:r>
          </a:p>
        </p:txBody>
      </p:sp>
      <p:sp>
        <p:nvSpPr>
          <p:cNvPr id="17" name="Triangle rectangle 16">
            <a:extLst>
              <a:ext uri="{FF2B5EF4-FFF2-40B4-BE49-F238E27FC236}">
                <a16:creationId xmlns:a16="http://schemas.microsoft.com/office/drawing/2014/main" id="{C0EFD5B6-E5E8-D8DB-7FF1-55B21B54BA9A}"/>
              </a:ext>
            </a:extLst>
          </p:cNvPr>
          <p:cNvSpPr/>
          <p:nvPr/>
        </p:nvSpPr>
        <p:spPr>
          <a:xfrm rot="5400000">
            <a:off x="6100034" y="1873224"/>
            <a:ext cx="2771073" cy="945204"/>
          </a:xfrm>
          <a:prstGeom prst="rtTriangle">
            <a:avLst/>
          </a:prstGeom>
          <a:solidFill>
            <a:srgbClr val="D35940">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8" name="Triangle rectangle 17">
            <a:extLst>
              <a:ext uri="{FF2B5EF4-FFF2-40B4-BE49-F238E27FC236}">
                <a16:creationId xmlns:a16="http://schemas.microsoft.com/office/drawing/2014/main" id="{00F48F71-8364-AEBB-33CA-BF51830C11BC}"/>
              </a:ext>
            </a:extLst>
          </p:cNvPr>
          <p:cNvSpPr/>
          <p:nvPr/>
        </p:nvSpPr>
        <p:spPr>
          <a:xfrm rot="16200000">
            <a:off x="9010642" y="1732842"/>
            <a:ext cx="833098" cy="4122741"/>
          </a:xfrm>
          <a:prstGeom prst="rtTriangle">
            <a:avLst/>
          </a:prstGeom>
          <a:solidFill>
            <a:srgbClr val="D35940">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3B34719A-D7D7-8544-FE68-7A0BB64B17E1}"/>
              </a:ext>
            </a:extLst>
          </p:cNvPr>
          <p:cNvPicPr>
            <a:picLocks noChangeAspect="1"/>
          </p:cNvPicPr>
          <p:nvPr/>
        </p:nvPicPr>
        <p:blipFill>
          <a:blip r:embed="rId3"/>
          <a:stretch>
            <a:fillRect/>
          </a:stretch>
        </p:blipFill>
        <p:spPr>
          <a:xfrm>
            <a:off x="6169839" y="4080583"/>
            <a:ext cx="533428" cy="565879"/>
          </a:xfrm>
          <a:prstGeom prst="rect">
            <a:avLst/>
          </a:prstGeom>
        </p:spPr>
      </p:pic>
      <p:sp>
        <p:nvSpPr>
          <p:cNvPr id="5" name="ZoneTexte 4">
            <a:extLst>
              <a:ext uri="{FF2B5EF4-FFF2-40B4-BE49-F238E27FC236}">
                <a16:creationId xmlns:a16="http://schemas.microsoft.com/office/drawing/2014/main" id="{0D5F0207-679A-E4D8-1568-C77D526913EF}"/>
              </a:ext>
            </a:extLst>
          </p:cNvPr>
          <p:cNvSpPr txBox="1"/>
          <p:nvPr/>
        </p:nvSpPr>
        <p:spPr>
          <a:xfrm>
            <a:off x="6788517" y="4363522"/>
            <a:ext cx="1507066" cy="369332"/>
          </a:xfrm>
          <a:prstGeom prst="rect">
            <a:avLst/>
          </a:prstGeom>
          <a:noFill/>
        </p:spPr>
        <p:txBody>
          <a:bodyPr wrap="square" rtlCol="0">
            <a:spAutoFit/>
          </a:bodyPr>
          <a:lstStyle/>
          <a:p>
            <a:r>
              <a:rPr lang="fr-FR" dirty="0">
                <a:solidFill>
                  <a:schemeClr val="accent6">
                    <a:lumMod val="50000"/>
                  </a:schemeClr>
                </a:solidFill>
              </a:rPr>
              <a:t>Le Platane</a:t>
            </a:r>
          </a:p>
        </p:txBody>
      </p:sp>
      <p:sp>
        <p:nvSpPr>
          <p:cNvPr id="7" name="ZoneTexte 6">
            <a:extLst>
              <a:ext uri="{FF2B5EF4-FFF2-40B4-BE49-F238E27FC236}">
                <a16:creationId xmlns:a16="http://schemas.microsoft.com/office/drawing/2014/main" id="{890EAAAB-895E-FFBD-ED37-9A8AA9A278EB}"/>
              </a:ext>
            </a:extLst>
          </p:cNvPr>
          <p:cNvSpPr txBox="1"/>
          <p:nvPr/>
        </p:nvSpPr>
        <p:spPr>
          <a:xfrm>
            <a:off x="922866" y="5078664"/>
            <a:ext cx="10346267" cy="1138773"/>
          </a:xfrm>
          <a:prstGeom prst="rect">
            <a:avLst/>
          </a:prstGeom>
          <a:noFill/>
        </p:spPr>
        <p:txBody>
          <a:bodyPr wrap="square">
            <a:spAutoFit/>
          </a:bodyPr>
          <a:lstStyle/>
          <a:p>
            <a:r>
              <a:rPr lang="fr-FR" dirty="0"/>
              <a:t>Réponse : </a:t>
            </a:r>
            <a:r>
              <a:rPr lang="fr-FR" sz="1800" dirty="0"/>
              <a:t>On remarque que certains arbres n'évoluent pas correctement vis à vis de leur hauteur et circonférence (arbres disproportionnés). Une inspection pourra être priorisée pour eux. </a:t>
            </a:r>
          </a:p>
          <a:p>
            <a:r>
              <a:rPr lang="fr-FR" sz="1600" i="1" dirty="0"/>
              <a:t>Remarque : les droites linéaires qui se dégagent sont issues de la création du modèle par régression linéaire (méthode des moindres carrés).</a:t>
            </a:r>
          </a:p>
        </p:txBody>
      </p:sp>
      <p:sp>
        <p:nvSpPr>
          <p:cNvPr id="8" name="ZoneTexte 7">
            <a:extLst>
              <a:ext uri="{FF2B5EF4-FFF2-40B4-BE49-F238E27FC236}">
                <a16:creationId xmlns:a16="http://schemas.microsoft.com/office/drawing/2014/main" id="{747201D4-B68B-549D-1361-744AA86C4267}"/>
              </a:ext>
            </a:extLst>
          </p:cNvPr>
          <p:cNvSpPr txBox="1"/>
          <p:nvPr/>
        </p:nvSpPr>
        <p:spPr>
          <a:xfrm>
            <a:off x="6971129" y="1540410"/>
            <a:ext cx="1710266" cy="738664"/>
          </a:xfrm>
          <a:prstGeom prst="rect">
            <a:avLst/>
          </a:prstGeom>
          <a:noFill/>
        </p:spPr>
        <p:txBody>
          <a:bodyPr wrap="square" rtlCol="0">
            <a:spAutoFit/>
          </a:bodyPr>
          <a:lstStyle/>
          <a:p>
            <a:r>
              <a:rPr lang="fr-FR" sz="1400" dirty="0">
                <a:solidFill>
                  <a:srgbClr val="FF0000"/>
                </a:solidFill>
              </a:rPr>
              <a:t>Hypothèse</a:t>
            </a:r>
          </a:p>
          <a:p>
            <a:r>
              <a:rPr lang="fr-FR" sz="1400" dirty="0">
                <a:solidFill>
                  <a:srgbClr val="FF0000"/>
                </a:solidFill>
              </a:rPr>
              <a:t>Evolutions </a:t>
            </a:r>
          </a:p>
          <a:p>
            <a:r>
              <a:rPr lang="fr-FR" sz="1400" dirty="0">
                <a:solidFill>
                  <a:srgbClr val="FF0000"/>
                </a:solidFill>
              </a:rPr>
              <a:t>suspectes</a:t>
            </a:r>
          </a:p>
        </p:txBody>
      </p:sp>
      <p:sp>
        <p:nvSpPr>
          <p:cNvPr id="9" name="ZoneTexte 8">
            <a:extLst>
              <a:ext uri="{FF2B5EF4-FFF2-40B4-BE49-F238E27FC236}">
                <a16:creationId xmlns:a16="http://schemas.microsoft.com/office/drawing/2014/main" id="{F2835AD9-EF43-E58A-0A5F-69D7A4B668C2}"/>
              </a:ext>
            </a:extLst>
          </p:cNvPr>
          <p:cNvSpPr txBox="1"/>
          <p:nvPr/>
        </p:nvSpPr>
        <p:spPr>
          <a:xfrm>
            <a:off x="9031382" y="4511430"/>
            <a:ext cx="2524814" cy="307777"/>
          </a:xfrm>
          <a:prstGeom prst="rect">
            <a:avLst/>
          </a:prstGeom>
          <a:noFill/>
        </p:spPr>
        <p:txBody>
          <a:bodyPr wrap="square" rtlCol="0">
            <a:spAutoFit/>
          </a:bodyPr>
          <a:lstStyle/>
          <a:p>
            <a:r>
              <a:rPr lang="fr-FR" sz="1400" dirty="0">
                <a:solidFill>
                  <a:srgbClr val="FF0000"/>
                </a:solidFill>
              </a:rPr>
              <a:t>Hypothèse Evolutions suspectes</a:t>
            </a:r>
          </a:p>
        </p:txBody>
      </p:sp>
      <p:sp>
        <p:nvSpPr>
          <p:cNvPr id="11" name="ZoneTexte 10">
            <a:extLst>
              <a:ext uri="{FF2B5EF4-FFF2-40B4-BE49-F238E27FC236}">
                <a16:creationId xmlns:a16="http://schemas.microsoft.com/office/drawing/2014/main" id="{D44AA991-22B0-A5AD-4538-6BEEFC0A121D}"/>
              </a:ext>
            </a:extLst>
          </p:cNvPr>
          <p:cNvSpPr txBox="1"/>
          <p:nvPr/>
        </p:nvSpPr>
        <p:spPr>
          <a:xfrm>
            <a:off x="6703267" y="4774702"/>
            <a:ext cx="5197230" cy="307777"/>
          </a:xfrm>
          <a:prstGeom prst="rect">
            <a:avLst/>
          </a:prstGeom>
          <a:noFill/>
        </p:spPr>
        <p:txBody>
          <a:bodyPr wrap="square" rtlCol="0">
            <a:spAutoFit/>
          </a:bodyPr>
          <a:lstStyle/>
          <a:p>
            <a:r>
              <a:rPr lang="fr-FR" sz="1400" dirty="0">
                <a:solidFill>
                  <a:schemeClr val="accent3">
                    <a:lumMod val="60000"/>
                    <a:lumOff val="40000"/>
                  </a:schemeClr>
                </a:solidFill>
              </a:rPr>
              <a:t>Evolution suspecte </a:t>
            </a:r>
            <a:r>
              <a:rPr lang="fr-FR" sz="1400" dirty="0">
                <a:solidFill>
                  <a:schemeClr val="accent3">
                    <a:lumMod val="60000"/>
                    <a:lumOff val="40000"/>
                  </a:schemeClr>
                </a:solidFill>
                <a:sym typeface="Wingdings" panose="05000000000000000000" pitchFamily="2" charset="2"/>
              </a:rPr>
              <a:t></a:t>
            </a:r>
            <a:r>
              <a:rPr lang="fr-FR" sz="1400" dirty="0">
                <a:solidFill>
                  <a:schemeClr val="accent3">
                    <a:lumMod val="60000"/>
                    <a:lumOff val="40000"/>
                  </a:schemeClr>
                </a:solidFill>
              </a:rPr>
              <a:t> hauteur vs circonférence disproportionnée </a:t>
            </a:r>
          </a:p>
        </p:txBody>
      </p:sp>
      <p:pic>
        <p:nvPicPr>
          <p:cNvPr id="6" name="Image 5">
            <a:extLst>
              <a:ext uri="{FF2B5EF4-FFF2-40B4-BE49-F238E27FC236}">
                <a16:creationId xmlns:a16="http://schemas.microsoft.com/office/drawing/2014/main" id="{BC4E47B4-70F2-646F-0229-E79681CC0DE8}"/>
              </a:ext>
            </a:extLst>
          </p:cNvPr>
          <p:cNvPicPr>
            <a:picLocks noChangeAspect="1"/>
          </p:cNvPicPr>
          <p:nvPr/>
        </p:nvPicPr>
        <p:blipFill>
          <a:blip r:embed="rId4"/>
          <a:stretch>
            <a:fillRect/>
          </a:stretch>
        </p:blipFill>
        <p:spPr>
          <a:xfrm>
            <a:off x="635804" y="730770"/>
            <a:ext cx="5306991" cy="3963053"/>
          </a:xfrm>
          <a:prstGeom prst="rect">
            <a:avLst/>
          </a:prstGeom>
        </p:spPr>
      </p:pic>
      <p:sp>
        <p:nvSpPr>
          <p:cNvPr id="3" name="Triangle rectangle 2">
            <a:extLst>
              <a:ext uri="{FF2B5EF4-FFF2-40B4-BE49-F238E27FC236}">
                <a16:creationId xmlns:a16="http://schemas.microsoft.com/office/drawing/2014/main" id="{CC63201D-D13E-3F02-2B95-6E67BDA86685}"/>
              </a:ext>
            </a:extLst>
          </p:cNvPr>
          <p:cNvSpPr/>
          <p:nvPr/>
        </p:nvSpPr>
        <p:spPr>
          <a:xfrm rot="5400000">
            <a:off x="3351739" y="6123365"/>
            <a:ext cx="307777" cy="618679"/>
          </a:xfrm>
          <a:prstGeom prst="rtTriangle">
            <a:avLst/>
          </a:prstGeom>
          <a:solidFill>
            <a:srgbClr val="D35940">
              <a:alpha val="50196"/>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0" name="ZoneTexte 9">
            <a:extLst>
              <a:ext uri="{FF2B5EF4-FFF2-40B4-BE49-F238E27FC236}">
                <a16:creationId xmlns:a16="http://schemas.microsoft.com/office/drawing/2014/main" id="{DCAB1852-B5BF-AC6D-8FFD-83AF4718D7CB}"/>
              </a:ext>
            </a:extLst>
          </p:cNvPr>
          <p:cNvSpPr txBox="1"/>
          <p:nvPr/>
        </p:nvSpPr>
        <p:spPr>
          <a:xfrm>
            <a:off x="3814967" y="6061395"/>
            <a:ext cx="3727083" cy="830997"/>
          </a:xfrm>
          <a:prstGeom prst="rect">
            <a:avLst/>
          </a:prstGeom>
          <a:noFill/>
        </p:spPr>
        <p:txBody>
          <a:bodyPr wrap="square" rtlCol="0">
            <a:spAutoFit/>
          </a:bodyPr>
          <a:lstStyle/>
          <a:p>
            <a:pPr algn="just"/>
            <a:r>
              <a:rPr lang="fr-FR" sz="1200" dirty="0"/>
              <a:t>Au niveau des hypothèses d’évolutions suspectes, il serait intéressant d’étudier de manière plus approfondie les familles d’arbres et de constater si les valeurs extrêmes ont un sens ou non</a:t>
            </a:r>
          </a:p>
        </p:txBody>
      </p:sp>
    </p:spTree>
    <p:extLst>
      <p:ext uri="{BB962C8B-B14F-4D97-AF65-F5344CB8AC3E}">
        <p14:creationId xmlns:p14="http://schemas.microsoft.com/office/powerpoint/2010/main" val="977644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F94C8166-3BF0-E731-9320-CB465DE52FDB}"/>
              </a:ext>
            </a:extLst>
          </p:cNvPr>
          <p:cNvPicPr>
            <a:picLocks noChangeAspect="1"/>
          </p:cNvPicPr>
          <p:nvPr/>
        </p:nvPicPr>
        <p:blipFill>
          <a:blip r:embed="rId2"/>
          <a:stretch>
            <a:fillRect/>
          </a:stretch>
        </p:blipFill>
        <p:spPr>
          <a:xfrm>
            <a:off x="6523567" y="907038"/>
            <a:ext cx="5135585" cy="4590003"/>
          </a:xfrm>
          <a:prstGeom prst="rect">
            <a:avLst/>
          </a:prstGeom>
        </p:spPr>
      </p:pic>
      <p:sp>
        <p:nvSpPr>
          <p:cNvPr id="2" name="Titre 1">
            <a:extLst>
              <a:ext uri="{FF2B5EF4-FFF2-40B4-BE49-F238E27FC236}">
                <a16:creationId xmlns:a16="http://schemas.microsoft.com/office/drawing/2014/main" id="{19F9C5F5-B0B7-FD64-807E-21EC72CD225C}"/>
              </a:ext>
            </a:extLst>
          </p:cNvPr>
          <p:cNvSpPr>
            <a:spLocks noGrp="1"/>
          </p:cNvSpPr>
          <p:nvPr>
            <p:ph type="title"/>
          </p:nvPr>
        </p:nvSpPr>
        <p:spPr>
          <a:xfrm>
            <a:off x="1143001" y="77342"/>
            <a:ext cx="10761132" cy="794725"/>
          </a:xfrm>
        </p:spPr>
        <p:txBody>
          <a:bodyPr>
            <a:normAutofit fontScale="90000"/>
          </a:bodyPr>
          <a:lstStyle/>
          <a:p>
            <a:r>
              <a:rPr lang="fr-FR" sz="2800" dirty="0">
                <a:solidFill>
                  <a:schemeClr val="bg1"/>
                </a:solidFill>
              </a:rPr>
              <a:t>Question 6 : </a:t>
            </a:r>
            <a:r>
              <a:rPr lang="fr-FR" sz="2800" dirty="0"/>
              <a:t>quelle est la proportion d’arbres par maturité et leurs localisations ?</a:t>
            </a:r>
          </a:p>
        </p:txBody>
      </p:sp>
      <p:sp>
        <p:nvSpPr>
          <p:cNvPr id="3" name="ZoneTexte 2">
            <a:extLst>
              <a:ext uri="{FF2B5EF4-FFF2-40B4-BE49-F238E27FC236}">
                <a16:creationId xmlns:a16="http://schemas.microsoft.com/office/drawing/2014/main" id="{940ACCAA-D313-8E8F-22B3-97CC416E5CDC}"/>
              </a:ext>
            </a:extLst>
          </p:cNvPr>
          <p:cNvSpPr txBox="1"/>
          <p:nvPr/>
        </p:nvSpPr>
        <p:spPr>
          <a:xfrm>
            <a:off x="922866" y="5672489"/>
            <a:ext cx="10346267" cy="1200329"/>
          </a:xfrm>
          <a:prstGeom prst="rect">
            <a:avLst/>
          </a:prstGeom>
          <a:noFill/>
        </p:spPr>
        <p:txBody>
          <a:bodyPr wrap="square">
            <a:spAutoFit/>
          </a:bodyPr>
          <a:lstStyle/>
          <a:p>
            <a:r>
              <a:rPr lang="fr-FR" dirty="0"/>
              <a:t>Réponse : au niveau géographique, on remarque que le dispatch est homogène vis à vis du niveau du stade de développement. Si les plus vieux arbres meurent on aura une relève assez dispatchée pour ne pas créer de "trous". Ceci étant dit, à proportion, cependant quelques zones sont à surveiller car la proportion d'arbres "vieux"  y est plus importante. C’est notamment le cas des arrondissements </a:t>
            </a:r>
            <a:r>
              <a:rPr lang="fr-FR" dirty="0">
                <a:highlight>
                  <a:srgbClr val="0000FF"/>
                </a:highlight>
              </a:rPr>
              <a:t>7,8,15,16,17 et 20.</a:t>
            </a:r>
          </a:p>
        </p:txBody>
      </p:sp>
      <p:sp>
        <p:nvSpPr>
          <p:cNvPr id="4" name="Rectangle 3">
            <a:extLst>
              <a:ext uri="{FF2B5EF4-FFF2-40B4-BE49-F238E27FC236}">
                <a16:creationId xmlns:a16="http://schemas.microsoft.com/office/drawing/2014/main" id="{19487AA2-2664-1724-BC3D-7655F4D11839}"/>
              </a:ext>
            </a:extLst>
          </p:cNvPr>
          <p:cNvSpPr/>
          <p:nvPr/>
        </p:nvSpPr>
        <p:spPr>
          <a:xfrm>
            <a:off x="9524632" y="1244597"/>
            <a:ext cx="203200" cy="3914883"/>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45E965E1-2060-6604-4460-C98B12FA2658}"/>
              </a:ext>
            </a:extLst>
          </p:cNvPr>
          <p:cNvSpPr/>
          <p:nvPr/>
        </p:nvSpPr>
        <p:spPr>
          <a:xfrm>
            <a:off x="10629128" y="2037522"/>
            <a:ext cx="441221" cy="3121958"/>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6" name="Rectangle 5">
            <a:extLst>
              <a:ext uri="{FF2B5EF4-FFF2-40B4-BE49-F238E27FC236}">
                <a16:creationId xmlns:a16="http://schemas.microsoft.com/office/drawing/2014/main" id="{D4587F9A-F596-FD22-ADE4-C9C2DE6D694D}"/>
              </a:ext>
            </a:extLst>
          </p:cNvPr>
          <p:cNvSpPr/>
          <p:nvPr/>
        </p:nvSpPr>
        <p:spPr>
          <a:xfrm>
            <a:off x="8455129" y="1420047"/>
            <a:ext cx="545894" cy="3863419"/>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pic>
        <p:nvPicPr>
          <p:cNvPr id="9" name="Image 8">
            <a:extLst>
              <a:ext uri="{FF2B5EF4-FFF2-40B4-BE49-F238E27FC236}">
                <a16:creationId xmlns:a16="http://schemas.microsoft.com/office/drawing/2014/main" id="{08740054-B074-52DF-8B46-11998D8C5A93}"/>
              </a:ext>
            </a:extLst>
          </p:cNvPr>
          <p:cNvPicPr>
            <a:picLocks noChangeAspect="1"/>
          </p:cNvPicPr>
          <p:nvPr/>
        </p:nvPicPr>
        <p:blipFill>
          <a:blip r:embed="rId3"/>
          <a:stretch>
            <a:fillRect/>
          </a:stretch>
        </p:blipFill>
        <p:spPr>
          <a:xfrm>
            <a:off x="202980" y="917413"/>
            <a:ext cx="6135977" cy="4513003"/>
          </a:xfrm>
          <a:prstGeom prst="rect">
            <a:avLst/>
          </a:prstGeom>
        </p:spPr>
      </p:pic>
      <p:cxnSp>
        <p:nvCxnSpPr>
          <p:cNvPr id="14" name="Connecteur : en angle 13">
            <a:extLst>
              <a:ext uri="{FF2B5EF4-FFF2-40B4-BE49-F238E27FC236}">
                <a16:creationId xmlns:a16="http://schemas.microsoft.com/office/drawing/2014/main" id="{77177D3F-06F0-04F6-2A2F-194F5F6D67A1}"/>
              </a:ext>
            </a:extLst>
          </p:cNvPr>
          <p:cNvCxnSpPr>
            <a:cxnSpLocks/>
            <a:endCxn id="5" idx="2"/>
          </p:cNvCxnSpPr>
          <p:nvPr/>
        </p:nvCxnSpPr>
        <p:spPr>
          <a:xfrm rot="5400000" flipH="1" flipV="1">
            <a:off x="9503963" y="5281750"/>
            <a:ext cx="1468045" cy="1223507"/>
          </a:xfrm>
          <a:prstGeom prst="bentConnector3">
            <a:avLst>
              <a:gd name="adj1" fmla="val 577"/>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Connecteur : en angle 15">
            <a:extLst>
              <a:ext uri="{FF2B5EF4-FFF2-40B4-BE49-F238E27FC236}">
                <a16:creationId xmlns:a16="http://schemas.microsoft.com/office/drawing/2014/main" id="{BF98370F-9D56-ABAE-49A8-FFE4DBD1E3CC}"/>
              </a:ext>
            </a:extLst>
          </p:cNvPr>
          <p:cNvCxnSpPr>
            <a:cxnSpLocks/>
            <a:endCxn id="4" idx="2"/>
          </p:cNvCxnSpPr>
          <p:nvPr/>
        </p:nvCxnSpPr>
        <p:spPr>
          <a:xfrm rot="10800000">
            <a:off x="9626233" y="5159481"/>
            <a:ext cx="1243053" cy="555521"/>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9D5A74DA-2234-AC08-D7A3-34F6E5F85919}"/>
              </a:ext>
            </a:extLst>
          </p:cNvPr>
          <p:cNvCxnSpPr>
            <a:endCxn id="6" idx="2"/>
          </p:cNvCxnSpPr>
          <p:nvPr/>
        </p:nvCxnSpPr>
        <p:spPr>
          <a:xfrm rot="10800000">
            <a:off x="8728076" y="5283466"/>
            <a:ext cx="922820" cy="431534"/>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sp>
        <p:nvSpPr>
          <p:cNvPr id="11" name="Ellipse 10">
            <a:extLst>
              <a:ext uri="{FF2B5EF4-FFF2-40B4-BE49-F238E27FC236}">
                <a16:creationId xmlns:a16="http://schemas.microsoft.com/office/drawing/2014/main" id="{EB6F5EB7-D6F3-7017-EE6F-388648982DB7}"/>
              </a:ext>
            </a:extLst>
          </p:cNvPr>
          <p:cNvSpPr/>
          <p:nvPr/>
        </p:nvSpPr>
        <p:spPr>
          <a:xfrm>
            <a:off x="3335867" y="2950089"/>
            <a:ext cx="604078" cy="67364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227D6B0D-C1CD-1AE6-4CD1-CB13ED9A8F8A}"/>
              </a:ext>
            </a:extLst>
          </p:cNvPr>
          <p:cNvSpPr/>
          <p:nvPr/>
        </p:nvSpPr>
        <p:spPr>
          <a:xfrm>
            <a:off x="4213733" y="2027969"/>
            <a:ext cx="485267" cy="3143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1419DAEF-E04B-1747-D341-EAB2D219083A}"/>
              </a:ext>
            </a:extLst>
          </p:cNvPr>
          <p:cNvSpPr/>
          <p:nvPr/>
        </p:nvSpPr>
        <p:spPr>
          <a:xfrm>
            <a:off x="5204737" y="2635736"/>
            <a:ext cx="485267" cy="3143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8A14296B-1252-CE26-0981-551AB54FE6AA}"/>
              </a:ext>
            </a:extLst>
          </p:cNvPr>
          <p:cNvSpPr/>
          <p:nvPr/>
        </p:nvSpPr>
        <p:spPr>
          <a:xfrm>
            <a:off x="787530" y="4655018"/>
            <a:ext cx="355471" cy="31435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38E5F1CC-54A3-25AE-CF8A-39BD8D0633A7}"/>
              </a:ext>
            </a:extLst>
          </p:cNvPr>
          <p:cNvSpPr txBox="1"/>
          <p:nvPr/>
        </p:nvSpPr>
        <p:spPr>
          <a:xfrm>
            <a:off x="1143001" y="4655018"/>
            <a:ext cx="3077908" cy="261610"/>
          </a:xfrm>
          <a:prstGeom prst="rect">
            <a:avLst/>
          </a:prstGeom>
          <a:noFill/>
        </p:spPr>
        <p:txBody>
          <a:bodyPr wrap="square" rtlCol="0">
            <a:spAutoFit/>
          </a:bodyPr>
          <a:lstStyle/>
          <a:p>
            <a:r>
              <a:rPr lang="fr-FR" sz="1100" dirty="0">
                <a:solidFill>
                  <a:schemeClr val="bg1"/>
                </a:solidFill>
              </a:rPr>
              <a:t>Zone en « faible quantité » d’arbres adultes</a:t>
            </a:r>
          </a:p>
        </p:txBody>
      </p:sp>
    </p:spTree>
    <p:extLst>
      <p:ext uri="{BB962C8B-B14F-4D97-AF65-F5344CB8AC3E}">
        <p14:creationId xmlns:p14="http://schemas.microsoft.com/office/powerpoint/2010/main" val="3927579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C91AD7-B8F0-1B81-B91E-1D24130B3647}"/>
              </a:ext>
            </a:extLst>
          </p:cNvPr>
          <p:cNvSpPr>
            <a:spLocks noGrp="1"/>
          </p:cNvSpPr>
          <p:nvPr>
            <p:ph type="title"/>
          </p:nvPr>
        </p:nvSpPr>
        <p:spPr>
          <a:xfrm>
            <a:off x="1318695" y="0"/>
            <a:ext cx="9905998" cy="1478570"/>
          </a:xfrm>
        </p:spPr>
        <p:txBody>
          <a:bodyPr>
            <a:normAutofit/>
          </a:bodyPr>
          <a:lstStyle/>
          <a:p>
            <a:r>
              <a:rPr lang="fr-FR" sz="2800" dirty="0">
                <a:solidFill>
                  <a:schemeClr val="bg1"/>
                </a:solidFill>
              </a:rPr>
              <a:t>Question 7 : </a:t>
            </a:r>
            <a:r>
              <a:rPr lang="fr-FR" sz="2800" dirty="0"/>
              <a:t>quelle est la répartition des arbres remarquables par arrondissement et leurs dimensions?</a:t>
            </a:r>
          </a:p>
        </p:txBody>
      </p:sp>
      <p:sp>
        <p:nvSpPr>
          <p:cNvPr id="3" name="ZoneTexte 2">
            <a:extLst>
              <a:ext uri="{FF2B5EF4-FFF2-40B4-BE49-F238E27FC236}">
                <a16:creationId xmlns:a16="http://schemas.microsoft.com/office/drawing/2014/main" id="{4A30B440-F953-39D8-E217-74A5631E08CE}"/>
              </a:ext>
            </a:extLst>
          </p:cNvPr>
          <p:cNvSpPr txBox="1"/>
          <p:nvPr/>
        </p:nvSpPr>
        <p:spPr>
          <a:xfrm>
            <a:off x="6096000" y="5371905"/>
            <a:ext cx="5674607" cy="1384995"/>
          </a:xfrm>
          <a:prstGeom prst="rect">
            <a:avLst/>
          </a:prstGeom>
          <a:noFill/>
        </p:spPr>
        <p:txBody>
          <a:bodyPr wrap="square">
            <a:spAutoFit/>
          </a:bodyPr>
          <a:lstStyle/>
          <a:p>
            <a:r>
              <a:rPr lang="fr-FR" sz="1400" dirty="0"/>
              <a:t>Réponse : le 12eme et le 16eme arrondissements sont les 2 endroits où la présence d’arbres remarquables est la plus forte. Nous n’avons donc pas une répartition homogène. La visualisation de leurs dimensions va permettre de savoir quels outils prendre pour aller entretenir ces précieux arbres (la plupart du temps il faudra une grue). Le platane représente la majorité de ces arbres remarquables.</a:t>
            </a:r>
          </a:p>
        </p:txBody>
      </p:sp>
      <p:pic>
        <p:nvPicPr>
          <p:cNvPr id="5" name="Image 4">
            <a:extLst>
              <a:ext uri="{FF2B5EF4-FFF2-40B4-BE49-F238E27FC236}">
                <a16:creationId xmlns:a16="http://schemas.microsoft.com/office/drawing/2014/main" id="{66305525-48DF-42B4-BF91-8FB44303287A}"/>
              </a:ext>
            </a:extLst>
          </p:cNvPr>
          <p:cNvPicPr>
            <a:picLocks noChangeAspect="1"/>
          </p:cNvPicPr>
          <p:nvPr/>
        </p:nvPicPr>
        <p:blipFill>
          <a:blip r:embed="rId2"/>
          <a:stretch>
            <a:fillRect/>
          </a:stretch>
        </p:blipFill>
        <p:spPr>
          <a:xfrm>
            <a:off x="151838" y="1312019"/>
            <a:ext cx="5809970" cy="5159856"/>
          </a:xfrm>
          <a:prstGeom prst="rect">
            <a:avLst/>
          </a:prstGeom>
        </p:spPr>
      </p:pic>
      <p:pic>
        <p:nvPicPr>
          <p:cNvPr id="7" name="Image 6">
            <a:extLst>
              <a:ext uri="{FF2B5EF4-FFF2-40B4-BE49-F238E27FC236}">
                <a16:creationId xmlns:a16="http://schemas.microsoft.com/office/drawing/2014/main" id="{852C74CC-DF44-4650-062D-9AF297A01957}"/>
              </a:ext>
            </a:extLst>
          </p:cNvPr>
          <p:cNvPicPr>
            <a:picLocks noChangeAspect="1"/>
          </p:cNvPicPr>
          <p:nvPr/>
        </p:nvPicPr>
        <p:blipFill>
          <a:blip r:embed="rId3"/>
          <a:stretch>
            <a:fillRect/>
          </a:stretch>
        </p:blipFill>
        <p:spPr>
          <a:xfrm>
            <a:off x="6210414" y="1312019"/>
            <a:ext cx="5674607" cy="4067411"/>
          </a:xfrm>
          <a:prstGeom prst="rect">
            <a:avLst/>
          </a:prstGeom>
        </p:spPr>
      </p:pic>
      <p:sp>
        <p:nvSpPr>
          <p:cNvPr id="14" name="ZoneTexte 13">
            <a:extLst>
              <a:ext uri="{FF2B5EF4-FFF2-40B4-BE49-F238E27FC236}">
                <a16:creationId xmlns:a16="http://schemas.microsoft.com/office/drawing/2014/main" id="{06D2CE21-7E36-882F-60D6-A1028E779154}"/>
              </a:ext>
            </a:extLst>
          </p:cNvPr>
          <p:cNvSpPr txBox="1"/>
          <p:nvPr/>
        </p:nvSpPr>
        <p:spPr>
          <a:xfrm>
            <a:off x="1663996" y="1678307"/>
            <a:ext cx="3309730" cy="369332"/>
          </a:xfrm>
          <a:prstGeom prst="rect">
            <a:avLst/>
          </a:prstGeom>
          <a:noFill/>
        </p:spPr>
        <p:txBody>
          <a:bodyPr wrap="square" rtlCol="0">
            <a:spAutoFit/>
          </a:bodyPr>
          <a:lstStyle/>
          <a:p>
            <a:r>
              <a:rPr lang="fr-FR" dirty="0">
                <a:highlight>
                  <a:srgbClr val="0000FF"/>
                </a:highlight>
              </a:rPr>
              <a:t>Les 5 arbres les plus représentés</a:t>
            </a:r>
          </a:p>
        </p:txBody>
      </p:sp>
      <p:sp>
        <p:nvSpPr>
          <p:cNvPr id="15" name="ZoneTexte 14">
            <a:extLst>
              <a:ext uri="{FF2B5EF4-FFF2-40B4-BE49-F238E27FC236}">
                <a16:creationId xmlns:a16="http://schemas.microsoft.com/office/drawing/2014/main" id="{E54DA3AE-A970-5B07-CCCC-F2727D6A33D7}"/>
              </a:ext>
            </a:extLst>
          </p:cNvPr>
          <p:cNvSpPr txBox="1"/>
          <p:nvPr/>
        </p:nvSpPr>
        <p:spPr>
          <a:xfrm>
            <a:off x="822483" y="4075091"/>
            <a:ext cx="3309730" cy="369332"/>
          </a:xfrm>
          <a:prstGeom prst="rect">
            <a:avLst/>
          </a:prstGeom>
          <a:noFill/>
        </p:spPr>
        <p:txBody>
          <a:bodyPr wrap="square" rtlCol="0">
            <a:spAutoFit/>
          </a:bodyPr>
          <a:lstStyle/>
          <a:p>
            <a:r>
              <a:rPr lang="fr-FR" dirty="0">
                <a:highlight>
                  <a:srgbClr val="0000FF"/>
                </a:highlight>
              </a:rPr>
              <a:t>184 arbres sont remarquables</a:t>
            </a:r>
          </a:p>
        </p:txBody>
      </p:sp>
      <p:pic>
        <p:nvPicPr>
          <p:cNvPr id="6" name="Image 5">
            <a:extLst>
              <a:ext uri="{FF2B5EF4-FFF2-40B4-BE49-F238E27FC236}">
                <a16:creationId xmlns:a16="http://schemas.microsoft.com/office/drawing/2014/main" id="{8574ED59-492F-AA86-D3D7-71383C15AE53}"/>
              </a:ext>
            </a:extLst>
          </p:cNvPr>
          <p:cNvPicPr>
            <a:picLocks noChangeAspect="1"/>
          </p:cNvPicPr>
          <p:nvPr/>
        </p:nvPicPr>
        <p:blipFill>
          <a:blip r:embed="rId4"/>
          <a:stretch>
            <a:fillRect/>
          </a:stretch>
        </p:blipFill>
        <p:spPr>
          <a:xfrm>
            <a:off x="1885248" y="2047639"/>
            <a:ext cx="2343150" cy="1504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5313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52DE12-1B95-90E1-03DD-462D8DE7F8C2}"/>
              </a:ext>
            </a:extLst>
          </p:cNvPr>
          <p:cNvSpPr>
            <a:spLocks noGrp="1"/>
          </p:cNvSpPr>
          <p:nvPr>
            <p:ph type="title"/>
          </p:nvPr>
        </p:nvSpPr>
        <p:spPr>
          <a:xfrm>
            <a:off x="1143000" y="0"/>
            <a:ext cx="3544217" cy="703386"/>
          </a:xfrm>
        </p:spPr>
        <p:txBody>
          <a:bodyPr>
            <a:normAutofit/>
          </a:bodyPr>
          <a:lstStyle/>
          <a:p>
            <a:r>
              <a:rPr lang="fr-FR" dirty="0"/>
              <a:t>SYNTHESE (1/2)</a:t>
            </a:r>
          </a:p>
        </p:txBody>
      </p:sp>
      <p:sp>
        <p:nvSpPr>
          <p:cNvPr id="4" name="ZoneTexte 3">
            <a:extLst>
              <a:ext uri="{FF2B5EF4-FFF2-40B4-BE49-F238E27FC236}">
                <a16:creationId xmlns:a16="http://schemas.microsoft.com/office/drawing/2014/main" id="{D13B2A33-A12C-A451-1237-962679975BD9}"/>
              </a:ext>
            </a:extLst>
          </p:cNvPr>
          <p:cNvSpPr txBox="1"/>
          <p:nvPr/>
        </p:nvSpPr>
        <p:spPr>
          <a:xfrm>
            <a:off x="1143000" y="2183131"/>
            <a:ext cx="10545417" cy="2893100"/>
          </a:xfrm>
          <a:prstGeom prst="rect">
            <a:avLst/>
          </a:prstGeom>
          <a:noFill/>
        </p:spPr>
        <p:txBody>
          <a:bodyPr wrap="square">
            <a:spAutoFit/>
          </a:bodyPr>
          <a:lstStyle/>
          <a:p>
            <a:r>
              <a:rPr lang="fr-FR" sz="1400" b="1" i="0" dirty="0">
                <a:effectLst/>
                <a:latin typeface="Helvetica Neue"/>
              </a:rPr>
              <a:t>Question 1</a:t>
            </a:r>
            <a:r>
              <a:rPr lang="fr-FR" sz="1400" b="0" i="0" dirty="0">
                <a:effectLst/>
                <a:latin typeface="Helvetica Neue"/>
              </a:rPr>
              <a:t> : quelle est la répartition des arbres par arrondissement ?</a:t>
            </a:r>
          </a:p>
          <a:p>
            <a:br>
              <a:rPr lang="fr-FR" sz="1400" dirty="0"/>
            </a:br>
            <a:r>
              <a:rPr lang="fr-FR" sz="1400" b="1" i="0" dirty="0">
                <a:effectLst/>
                <a:latin typeface="Helvetica Neue"/>
              </a:rPr>
              <a:t>Question 2</a:t>
            </a:r>
            <a:r>
              <a:rPr lang="fr-FR" sz="1400" b="0" i="0" dirty="0">
                <a:effectLst/>
                <a:latin typeface="Helvetica Neue"/>
              </a:rPr>
              <a:t> : quelles sont les populations d'arbres les plus représentées et comment sont-elles réparties sur le territoire parisien ?</a:t>
            </a:r>
          </a:p>
          <a:p>
            <a:endParaRPr lang="fr-FR" sz="1400" b="0" i="0" dirty="0">
              <a:effectLst/>
              <a:latin typeface="Helvetica Neue"/>
            </a:endParaRPr>
          </a:p>
          <a:p>
            <a:r>
              <a:rPr lang="fr-FR" sz="1400" b="1" dirty="0">
                <a:latin typeface="Helvetica Neue"/>
              </a:rPr>
              <a:t>Question 3 </a:t>
            </a:r>
            <a:r>
              <a:rPr lang="fr-FR" sz="1400" dirty="0">
                <a:latin typeface="Helvetica Neue"/>
              </a:rPr>
              <a:t>: quelle est la population la plus représentée par espèce et genre ? </a:t>
            </a:r>
          </a:p>
          <a:p>
            <a:br>
              <a:rPr lang="fr-FR" sz="1400" dirty="0"/>
            </a:br>
            <a:r>
              <a:rPr lang="fr-FR" sz="1400" b="1" i="0" dirty="0">
                <a:effectLst/>
                <a:latin typeface="Helvetica Neue"/>
              </a:rPr>
              <a:t>Question 4</a:t>
            </a:r>
            <a:r>
              <a:rPr lang="fr-FR" sz="1400" b="0" i="0" dirty="0">
                <a:effectLst/>
                <a:latin typeface="Helvetica Neue"/>
              </a:rPr>
              <a:t> : quelle est la répartition des arbres vis à vis de leurs hauteurs ?</a:t>
            </a:r>
          </a:p>
          <a:p>
            <a:br>
              <a:rPr lang="fr-FR" sz="1400" dirty="0"/>
            </a:br>
            <a:r>
              <a:rPr lang="fr-FR" sz="1400" b="1" i="0" dirty="0">
                <a:effectLst/>
                <a:latin typeface="Helvetica Neue"/>
              </a:rPr>
              <a:t>Question </a:t>
            </a:r>
            <a:r>
              <a:rPr lang="fr-FR" sz="1400" b="1" dirty="0">
                <a:latin typeface="Helvetica Neue"/>
              </a:rPr>
              <a:t>5 </a:t>
            </a:r>
            <a:r>
              <a:rPr lang="fr-FR" sz="1400" b="0" i="0" dirty="0">
                <a:effectLst/>
                <a:latin typeface="Helvetica Neue"/>
              </a:rPr>
              <a:t>: est ce que les arbres évoluent correctement ?</a:t>
            </a:r>
          </a:p>
          <a:p>
            <a:br>
              <a:rPr lang="fr-FR" sz="1400" dirty="0"/>
            </a:br>
            <a:r>
              <a:rPr lang="fr-FR" sz="1400" b="1" i="0" dirty="0">
                <a:effectLst/>
                <a:latin typeface="Helvetica Neue"/>
              </a:rPr>
              <a:t>Question 6</a:t>
            </a:r>
            <a:r>
              <a:rPr lang="fr-FR" sz="1400" b="0" i="0" dirty="0">
                <a:effectLst/>
                <a:latin typeface="Helvetica Neue"/>
              </a:rPr>
              <a:t> : quel est la proportion d’arbres par maturité et leurs localisations ?</a:t>
            </a:r>
          </a:p>
          <a:p>
            <a:br>
              <a:rPr lang="fr-FR" sz="1400" dirty="0"/>
            </a:br>
            <a:r>
              <a:rPr lang="fr-FR" sz="1400" b="1" i="0" dirty="0">
                <a:effectLst/>
                <a:latin typeface="Helvetica Neue"/>
              </a:rPr>
              <a:t>Question 7</a:t>
            </a:r>
            <a:r>
              <a:rPr lang="fr-FR" sz="1400" b="0" i="0" dirty="0">
                <a:effectLst/>
                <a:latin typeface="Helvetica Neue"/>
              </a:rPr>
              <a:t> : quelle est la répartition des arbres remarquables par arrondissement et leurs dimensions?</a:t>
            </a:r>
            <a:endParaRPr lang="fr-FR" sz="1400" dirty="0"/>
          </a:p>
        </p:txBody>
      </p:sp>
      <p:pic>
        <p:nvPicPr>
          <p:cNvPr id="5" name="Image 4">
            <a:extLst>
              <a:ext uri="{FF2B5EF4-FFF2-40B4-BE49-F238E27FC236}">
                <a16:creationId xmlns:a16="http://schemas.microsoft.com/office/drawing/2014/main" id="{1924BC53-AF78-BCBB-3A83-A3C98F8A4C55}"/>
              </a:ext>
            </a:extLst>
          </p:cNvPr>
          <p:cNvPicPr>
            <a:picLocks noChangeAspect="1"/>
          </p:cNvPicPr>
          <p:nvPr/>
        </p:nvPicPr>
        <p:blipFill>
          <a:blip r:embed="rId2"/>
          <a:stretch>
            <a:fillRect/>
          </a:stretch>
        </p:blipFill>
        <p:spPr>
          <a:xfrm>
            <a:off x="9605847" y="351693"/>
            <a:ext cx="1979324" cy="2099733"/>
          </a:xfrm>
          <a:prstGeom prst="rect">
            <a:avLst/>
          </a:prstGeom>
        </p:spPr>
      </p:pic>
      <p:sp>
        <p:nvSpPr>
          <p:cNvPr id="6" name="ZoneTexte 5">
            <a:extLst>
              <a:ext uri="{FF2B5EF4-FFF2-40B4-BE49-F238E27FC236}">
                <a16:creationId xmlns:a16="http://schemas.microsoft.com/office/drawing/2014/main" id="{AFEA85E7-FB6F-85D3-7EDF-B1BA0B2234C8}"/>
              </a:ext>
            </a:extLst>
          </p:cNvPr>
          <p:cNvSpPr txBox="1"/>
          <p:nvPr/>
        </p:nvSpPr>
        <p:spPr>
          <a:xfrm>
            <a:off x="1143000" y="631270"/>
            <a:ext cx="8060635" cy="1200329"/>
          </a:xfrm>
          <a:prstGeom prst="rect">
            <a:avLst/>
          </a:prstGeom>
          <a:noFill/>
        </p:spPr>
        <p:txBody>
          <a:bodyPr wrap="square" rtlCol="0">
            <a:spAutoFit/>
          </a:bodyPr>
          <a:lstStyle/>
          <a:p>
            <a:pPr algn="just"/>
            <a:r>
              <a:rPr lang="fr-FR" dirty="0"/>
              <a:t>Notre enjeu principal est de trouver des éléments clés permettant d’optimiser la tournée d’entretien des arbres. J’ai orienté ma réflexion sur plusieurs sujets : la répartition des arbres, les populations les plus représentées, leurs maturités et leurs évolutions. Pour cela, mon analyse a été focalisée sur les 7 questions suivantes : </a:t>
            </a:r>
          </a:p>
        </p:txBody>
      </p:sp>
      <p:sp>
        <p:nvSpPr>
          <p:cNvPr id="7" name="Rectangle 6">
            <a:extLst>
              <a:ext uri="{FF2B5EF4-FFF2-40B4-BE49-F238E27FC236}">
                <a16:creationId xmlns:a16="http://schemas.microsoft.com/office/drawing/2014/main" id="{F963761F-BC71-02DA-8A8E-B52AE69AA796}"/>
              </a:ext>
            </a:extLst>
          </p:cNvPr>
          <p:cNvSpPr/>
          <p:nvPr/>
        </p:nvSpPr>
        <p:spPr>
          <a:xfrm>
            <a:off x="1143000" y="1275245"/>
            <a:ext cx="1066559" cy="209971"/>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71E49519-D430-4A57-374F-693684381BE2}"/>
              </a:ext>
            </a:extLst>
          </p:cNvPr>
          <p:cNvSpPr/>
          <p:nvPr/>
        </p:nvSpPr>
        <p:spPr>
          <a:xfrm>
            <a:off x="2266361" y="2232763"/>
            <a:ext cx="4522064" cy="213874"/>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0DC17319-1BAD-A12D-F57B-9173F8812915}"/>
              </a:ext>
            </a:extLst>
          </p:cNvPr>
          <p:cNvSpPr/>
          <p:nvPr/>
        </p:nvSpPr>
        <p:spPr>
          <a:xfrm>
            <a:off x="7126356" y="2653253"/>
            <a:ext cx="4380731" cy="232407"/>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20D2D45D-5CC7-C071-4CE0-63F91E9505BA}"/>
              </a:ext>
            </a:extLst>
          </p:cNvPr>
          <p:cNvSpPr/>
          <p:nvPr/>
        </p:nvSpPr>
        <p:spPr>
          <a:xfrm>
            <a:off x="3773148" y="1275245"/>
            <a:ext cx="1066560" cy="209971"/>
          </a:xfrm>
          <a:prstGeom prst="rect">
            <a:avLst/>
          </a:prstGeom>
          <a:solidFill>
            <a:srgbClr val="00B050">
              <a:alpha val="32000"/>
            </a:srgbClr>
          </a:solidFill>
          <a:ln>
            <a:solidFill>
              <a:srgbClr val="1F902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E57E3A4A-FB59-9DC2-5EDB-6BBDFADF9445}"/>
              </a:ext>
            </a:extLst>
          </p:cNvPr>
          <p:cNvSpPr/>
          <p:nvPr/>
        </p:nvSpPr>
        <p:spPr>
          <a:xfrm>
            <a:off x="2266361" y="2659980"/>
            <a:ext cx="4629737" cy="232407"/>
          </a:xfrm>
          <a:prstGeom prst="rect">
            <a:avLst/>
          </a:prstGeom>
          <a:solidFill>
            <a:srgbClr val="00B050">
              <a:alpha val="32000"/>
            </a:srgbClr>
          </a:solidFill>
          <a:ln>
            <a:solidFill>
              <a:srgbClr val="1F902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F41CB389-A049-8804-B8BF-DEF2092627A3}"/>
              </a:ext>
            </a:extLst>
          </p:cNvPr>
          <p:cNvSpPr/>
          <p:nvPr/>
        </p:nvSpPr>
        <p:spPr>
          <a:xfrm>
            <a:off x="2266361" y="3110132"/>
            <a:ext cx="5243014" cy="235814"/>
          </a:xfrm>
          <a:prstGeom prst="rect">
            <a:avLst/>
          </a:prstGeom>
          <a:solidFill>
            <a:srgbClr val="00B050">
              <a:alpha val="32000"/>
            </a:srgbClr>
          </a:solidFill>
          <a:ln>
            <a:solidFill>
              <a:srgbClr val="1F902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00F91155-04E1-92F9-5306-9919570EC456}"/>
              </a:ext>
            </a:extLst>
          </p:cNvPr>
          <p:cNvSpPr/>
          <p:nvPr/>
        </p:nvSpPr>
        <p:spPr>
          <a:xfrm>
            <a:off x="2266361" y="3524630"/>
            <a:ext cx="5146694" cy="258938"/>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83066955-BE4B-833E-E1CD-AD42F8B4164C}"/>
              </a:ext>
            </a:extLst>
          </p:cNvPr>
          <p:cNvSpPr/>
          <p:nvPr/>
        </p:nvSpPr>
        <p:spPr>
          <a:xfrm>
            <a:off x="7509375" y="1277408"/>
            <a:ext cx="853050" cy="205643"/>
          </a:xfrm>
          <a:prstGeom prst="rect">
            <a:avLst/>
          </a:prstGeom>
          <a:solidFill>
            <a:srgbClr val="FFC000">
              <a:alpha val="32000"/>
            </a:srgb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238FFF38-EAC5-A165-79AE-F6C57F08607E}"/>
              </a:ext>
            </a:extLst>
          </p:cNvPr>
          <p:cNvSpPr/>
          <p:nvPr/>
        </p:nvSpPr>
        <p:spPr>
          <a:xfrm>
            <a:off x="2266362" y="4363200"/>
            <a:ext cx="3386725" cy="234587"/>
          </a:xfrm>
          <a:prstGeom prst="rect">
            <a:avLst/>
          </a:prstGeom>
          <a:solidFill>
            <a:srgbClr val="FFC000">
              <a:alpha val="32000"/>
            </a:srgbClr>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6" name="Rectangle 15">
            <a:extLst>
              <a:ext uri="{FF2B5EF4-FFF2-40B4-BE49-F238E27FC236}">
                <a16:creationId xmlns:a16="http://schemas.microsoft.com/office/drawing/2014/main" id="{574AA4F9-9C08-FBCF-4132-95B79530BCBB}"/>
              </a:ext>
            </a:extLst>
          </p:cNvPr>
          <p:cNvSpPr/>
          <p:nvPr/>
        </p:nvSpPr>
        <p:spPr>
          <a:xfrm>
            <a:off x="5895974" y="4387815"/>
            <a:ext cx="1613401" cy="192072"/>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7" name="Rectangle 16">
            <a:extLst>
              <a:ext uri="{FF2B5EF4-FFF2-40B4-BE49-F238E27FC236}">
                <a16:creationId xmlns:a16="http://schemas.microsoft.com/office/drawing/2014/main" id="{8D42BEBF-75B0-01DC-7BF6-4914622CF25F}"/>
              </a:ext>
            </a:extLst>
          </p:cNvPr>
          <p:cNvSpPr/>
          <p:nvPr/>
        </p:nvSpPr>
        <p:spPr>
          <a:xfrm>
            <a:off x="1143000" y="1555996"/>
            <a:ext cx="1007904" cy="205643"/>
          </a:xfrm>
          <a:prstGeom prst="rect">
            <a:avLst/>
          </a:prstGeom>
          <a:solidFill>
            <a:srgbClr val="FFFF00">
              <a:alpha val="32000"/>
            </a:srgbClr>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8" name="Rectangle 17">
            <a:extLst>
              <a:ext uri="{FF2B5EF4-FFF2-40B4-BE49-F238E27FC236}">
                <a16:creationId xmlns:a16="http://schemas.microsoft.com/office/drawing/2014/main" id="{D4872014-8BBC-BBF7-60B2-0AFC9B3BD148}"/>
              </a:ext>
            </a:extLst>
          </p:cNvPr>
          <p:cNvSpPr/>
          <p:nvPr/>
        </p:nvSpPr>
        <p:spPr>
          <a:xfrm>
            <a:off x="2266361" y="3927789"/>
            <a:ext cx="3717266" cy="252249"/>
          </a:xfrm>
          <a:prstGeom prst="rect">
            <a:avLst/>
          </a:prstGeom>
          <a:solidFill>
            <a:srgbClr val="FFFF00">
              <a:alpha val="32000"/>
            </a:srgbClr>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19" name="Rectangle 18">
            <a:extLst>
              <a:ext uri="{FF2B5EF4-FFF2-40B4-BE49-F238E27FC236}">
                <a16:creationId xmlns:a16="http://schemas.microsoft.com/office/drawing/2014/main" id="{CB1495CB-2939-999C-9EEC-50C646A07F92}"/>
              </a:ext>
            </a:extLst>
          </p:cNvPr>
          <p:cNvSpPr/>
          <p:nvPr/>
        </p:nvSpPr>
        <p:spPr>
          <a:xfrm>
            <a:off x="2266362" y="4813524"/>
            <a:ext cx="5401263" cy="192072"/>
          </a:xfrm>
          <a:prstGeom prst="rect">
            <a:avLst/>
          </a:prstGeom>
          <a:solidFill>
            <a:schemeClr val="accent5">
              <a:lumMod val="75000"/>
              <a:alpha val="32000"/>
            </a:schemeClr>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D6122A61-6B7E-C4F2-CBFD-F8ADEDD015C0}"/>
              </a:ext>
            </a:extLst>
          </p:cNvPr>
          <p:cNvSpPr/>
          <p:nvPr/>
        </p:nvSpPr>
        <p:spPr>
          <a:xfrm>
            <a:off x="7888275" y="4797900"/>
            <a:ext cx="1520686" cy="209971"/>
          </a:xfrm>
          <a:prstGeom prst="rect">
            <a:avLst/>
          </a:prstGeom>
          <a:solidFill>
            <a:srgbClr val="FFFF00">
              <a:alpha val="32000"/>
            </a:srgbClr>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C4150203-C9A6-B3C5-25ED-11FCB08181EC}"/>
              </a:ext>
            </a:extLst>
          </p:cNvPr>
          <p:cNvSpPr txBox="1"/>
          <p:nvPr/>
        </p:nvSpPr>
        <p:spPr>
          <a:xfrm>
            <a:off x="1142999" y="5168948"/>
            <a:ext cx="9787467" cy="1477328"/>
          </a:xfrm>
          <a:prstGeom prst="rect">
            <a:avLst/>
          </a:prstGeom>
          <a:noFill/>
        </p:spPr>
        <p:txBody>
          <a:bodyPr wrap="square" rtlCol="0">
            <a:spAutoFit/>
          </a:bodyPr>
          <a:lstStyle/>
          <a:p>
            <a:r>
              <a:rPr lang="fr-FR" dirty="0"/>
              <a:t>4 fils conducteurs ont donc servis à ma démarche d’analyse afin de pourvoir apporter des informations importantes qui serviront à répondre à la problématique d’optimisation de la tournée d’entretien des arbres. </a:t>
            </a:r>
          </a:p>
          <a:p>
            <a:r>
              <a:rPr lang="fr-FR" dirty="0"/>
              <a:t>Concernant les données, quelques variables mériteraient d’être compléter sur le terrain (ex : stade développement) afin de pourvoir optimiser les analyses. Au global la base de données est lisible.</a:t>
            </a:r>
          </a:p>
        </p:txBody>
      </p:sp>
    </p:spTree>
    <p:extLst>
      <p:ext uri="{BB962C8B-B14F-4D97-AF65-F5344CB8AC3E}">
        <p14:creationId xmlns:p14="http://schemas.microsoft.com/office/powerpoint/2010/main" val="1842128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6D980E7-3C2C-EDB3-763A-C485878469A9}"/>
              </a:ext>
            </a:extLst>
          </p:cNvPr>
          <p:cNvSpPr txBox="1"/>
          <p:nvPr/>
        </p:nvSpPr>
        <p:spPr>
          <a:xfrm>
            <a:off x="1049866" y="991253"/>
            <a:ext cx="9744075" cy="5047536"/>
          </a:xfrm>
          <a:prstGeom prst="rect">
            <a:avLst/>
          </a:prstGeom>
          <a:noFill/>
        </p:spPr>
        <p:txBody>
          <a:bodyPr wrap="square">
            <a:spAutoFit/>
          </a:bodyPr>
          <a:lstStyle/>
          <a:p>
            <a:pPr marL="285750" indent="-285750" algn="just">
              <a:buFont typeface="Wingdings" panose="05000000000000000000" pitchFamily="2" charset="2"/>
              <a:buChar char="Ø"/>
            </a:pPr>
            <a:r>
              <a:rPr lang="fr-FR" sz="1600" dirty="0"/>
              <a:t>Les arbres sont bien dispersés dans Paris mais le rapport </a:t>
            </a:r>
            <a:r>
              <a:rPr lang="fr-FR" sz="1600" b="1" u="sng" dirty="0"/>
              <a:t>quantité jeunes/ quantité vieux </a:t>
            </a:r>
            <a:r>
              <a:rPr lang="fr-FR" sz="1600" dirty="0"/>
              <a:t>est inégal pour certains arrondissements qui possèdent plus de vieux arbres que de jeunes. </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5 familles d’arbres représentent 60% de l’effectif total ; une attention particulière devra y être apportée pour éviter de les perdre en cas de pandémie. Cependant ces 5 familles sont bien répartis dans tout Paris donc en cas de perte, les « trous » seraient dispatchés.</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Au niveau évolution, on observe que certains arbres ont des rapport circonférences/hauteurs incohérents. Il faudra donc aller sur place pour constater le problème et faire le nécessaire. </a:t>
            </a:r>
          </a:p>
          <a:p>
            <a:pPr algn="just"/>
            <a:endParaRPr lang="fr-FR" sz="1600" dirty="0"/>
          </a:p>
          <a:p>
            <a:pPr marL="285750" indent="-285750" algn="just">
              <a:buFont typeface="Wingdings" panose="05000000000000000000" pitchFamily="2" charset="2"/>
              <a:buChar char="Ø"/>
            </a:pPr>
            <a:r>
              <a:rPr lang="fr-FR" sz="1600" dirty="0"/>
              <a:t>Une minorité d’arbres sont considérés comme « remarquables » et sont localisés en majorité sur les 12 et 16eme arrondissements. Il faudra prendre soin de ces arbres (représentés en majorité par le platane) qui peuvent servir pour les visites touristiques par exemple.</a:t>
            </a:r>
          </a:p>
          <a:p>
            <a:pPr algn="just"/>
            <a:endParaRPr lang="fr-FR" sz="1600" dirty="0"/>
          </a:p>
          <a:p>
            <a:pPr marL="285750" indent="-285750" algn="just">
              <a:buFont typeface="Wingdings" panose="05000000000000000000" pitchFamily="2" charset="2"/>
              <a:buChar char="Ø"/>
            </a:pPr>
            <a:r>
              <a:rPr lang="fr-FR" sz="1600" dirty="0"/>
              <a:t>Des grues sont nécessaires car plus de 90% des arbres font plus de 4m de haut. Plus il y aura de grues, plus les arbres seront entretenus rapidement sous réserve que le personnel soit assez nombreux et qu’il soit qualifié pour les conduire. Cet aspect va « peser » sur le budget entretien. Les arbres en dehors de Paris intramuros pourraient être traités en même temps (par zone) pour optimiser les temps de trajet ; cependant les arbres sont réparties de manière diffuse dans Paris ce qui va engendrer des frais de déplacement non négligeables.</a:t>
            </a:r>
          </a:p>
          <a:p>
            <a:endParaRPr lang="fr-FR" sz="1800" dirty="0"/>
          </a:p>
        </p:txBody>
      </p:sp>
      <p:sp>
        <p:nvSpPr>
          <p:cNvPr id="5" name="Titre 1">
            <a:extLst>
              <a:ext uri="{FF2B5EF4-FFF2-40B4-BE49-F238E27FC236}">
                <a16:creationId xmlns:a16="http://schemas.microsoft.com/office/drawing/2014/main" id="{FD4EA05B-090F-CA80-9D5B-5285256C9895}"/>
              </a:ext>
            </a:extLst>
          </p:cNvPr>
          <p:cNvSpPr>
            <a:spLocks noGrp="1"/>
          </p:cNvSpPr>
          <p:nvPr>
            <p:ph type="title"/>
          </p:nvPr>
        </p:nvSpPr>
        <p:spPr>
          <a:xfrm>
            <a:off x="1143000" y="0"/>
            <a:ext cx="3544217" cy="703386"/>
          </a:xfrm>
        </p:spPr>
        <p:txBody>
          <a:bodyPr>
            <a:normAutofit/>
          </a:bodyPr>
          <a:lstStyle/>
          <a:p>
            <a:r>
              <a:rPr lang="fr-FR" dirty="0"/>
              <a:t>SYNTHESE (2/2)</a:t>
            </a:r>
          </a:p>
        </p:txBody>
      </p:sp>
    </p:spTree>
    <p:extLst>
      <p:ext uri="{BB962C8B-B14F-4D97-AF65-F5344CB8AC3E}">
        <p14:creationId xmlns:p14="http://schemas.microsoft.com/office/powerpoint/2010/main" val="2353752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10568-DA45-858A-F967-5DCEEAD5813F}"/>
              </a:ext>
            </a:extLst>
          </p:cNvPr>
          <p:cNvSpPr>
            <a:spLocks noGrp="1"/>
          </p:cNvSpPr>
          <p:nvPr>
            <p:ph type="title"/>
          </p:nvPr>
        </p:nvSpPr>
        <p:spPr>
          <a:xfrm>
            <a:off x="4690269" y="1780568"/>
            <a:ext cx="2811462" cy="1478570"/>
          </a:xfrm>
        </p:spPr>
        <p:txBody>
          <a:bodyPr/>
          <a:lstStyle/>
          <a:p>
            <a:r>
              <a:rPr lang="fr-FR" dirty="0" err="1"/>
              <a:t>QuestionS</a:t>
            </a:r>
            <a:r>
              <a:rPr lang="fr-FR" dirty="0"/>
              <a:t> ?</a:t>
            </a:r>
          </a:p>
        </p:txBody>
      </p:sp>
      <p:pic>
        <p:nvPicPr>
          <p:cNvPr id="3" name="Image 2">
            <a:extLst>
              <a:ext uri="{FF2B5EF4-FFF2-40B4-BE49-F238E27FC236}">
                <a16:creationId xmlns:a16="http://schemas.microsoft.com/office/drawing/2014/main" id="{A87665E8-7445-070B-5EF8-E201042BA1A4}"/>
              </a:ext>
            </a:extLst>
          </p:cNvPr>
          <p:cNvPicPr>
            <a:picLocks noChangeAspect="1"/>
          </p:cNvPicPr>
          <p:nvPr/>
        </p:nvPicPr>
        <p:blipFill>
          <a:blip r:embed="rId2"/>
          <a:stretch>
            <a:fillRect/>
          </a:stretch>
        </p:blipFill>
        <p:spPr>
          <a:xfrm>
            <a:off x="5106338" y="2818668"/>
            <a:ext cx="1979324" cy="2099733"/>
          </a:xfrm>
          <a:prstGeom prst="rect">
            <a:avLst/>
          </a:prstGeom>
        </p:spPr>
      </p:pic>
    </p:spTree>
    <p:extLst>
      <p:ext uri="{BB962C8B-B14F-4D97-AF65-F5344CB8AC3E}">
        <p14:creationId xmlns:p14="http://schemas.microsoft.com/office/powerpoint/2010/main" val="135056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62C926-A41E-DB8A-30D2-0DF730A4299E}"/>
              </a:ext>
            </a:extLst>
          </p:cNvPr>
          <p:cNvSpPr>
            <a:spLocks noGrp="1"/>
          </p:cNvSpPr>
          <p:nvPr>
            <p:ph type="title"/>
          </p:nvPr>
        </p:nvSpPr>
        <p:spPr>
          <a:xfrm>
            <a:off x="1682151" y="58524"/>
            <a:ext cx="10915120" cy="1080886"/>
          </a:xfrm>
        </p:spPr>
        <p:txBody>
          <a:bodyPr>
            <a:normAutofit/>
          </a:bodyPr>
          <a:lstStyle/>
          <a:p>
            <a:r>
              <a:rPr lang="fr-FR" sz="2800" dirty="0"/>
              <a:t>Démarche méthodologique d’analyse de données</a:t>
            </a:r>
          </a:p>
        </p:txBody>
      </p:sp>
      <p:sp>
        <p:nvSpPr>
          <p:cNvPr id="4" name="ZoneTexte 3">
            <a:extLst>
              <a:ext uri="{FF2B5EF4-FFF2-40B4-BE49-F238E27FC236}">
                <a16:creationId xmlns:a16="http://schemas.microsoft.com/office/drawing/2014/main" id="{F2CE18DE-F6D9-10EF-000E-F24C516F87FA}"/>
              </a:ext>
            </a:extLst>
          </p:cNvPr>
          <p:cNvSpPr txBox="1"/>
          <p:nvPr/>
        </p:nvSpPr>
        <p:spPr>
          <a:xfrm>
            <a:off x="987631" y="4122125"/>
            <a:ext cx="10442369" cy="1600438"/>
          </a:xfrm>
          <a:prstGeom prst="rect">
            <a:avLst/>
          </a:prstGeom>
          <a:noFill/>
          <a:ln w="22225">
            <a:solidFill>
              <a:schemeClr val="tx1"/>
            </a:solidFill>
          </a:ln>
        </p:spPr>
        <p:txBody>
          <a:bodyPr wrap="square">
            <a:spAutoFit/>
          </a:bodyPr>
          <a:lstStyle/>
          <a:p>
            <a:r>
              <a:rPr lang="fr-FR" sz="1400" b="0" i="0" dirty="0">
                <a:effectLst/>
                <a:latin typeface="Helvetica Neue"/>
              </a:rPr>
              <a:t>-</a:t>
            </a:r>
            <a:r>
              <a:rPr lang="fr-FR" sz="1400" b="1" i="0" dirty="0">
                <a:effectLst/>
                <a:latin typeface="Helvetica Neue"/>
              </a:rPr>
              <a:t>Question 1</a:t>
            </a:r>
            <a:r>
              <a:rPr lang="fr-FR" sz="1400" b="0" i="0" dirty="0">
                <a:effectLst/>
                <a:latin typeface="Helvetica Neue"/>
              </a:rPr>
              <a:t> : quelle est la répartition des arbres par arrondissement ?</a:t>
            </a:r>
            <a:br>
              <a:rPr lang="fr-FR" sz="1400" dirty="0"/>
            </a:br>
            <a:r>
              <a:rPr lang="fr-FR" sz="1400" b="0" i="0" dirty="0">
                <a:effectLst/>
                <a:latin typeface="Helvetica Neue"/>
              </a:rPr>
              <a:t>-</a:t>
            </a:r>
            <a:r>
              <a:rPr lang="fr-FR" sz="1400" b="1" i="0" dirty="0">
                <a:effectLst/>
                <a:latin typeface="Helvetica Neue"/>
              </a:rPr>
              <a:t>Question 2</a:t>
            </a:r>
            <a:r>
              <a:rPr lang="fr-FR" sz="1400" b="0" i="0" dirty="0">
                <a:effectLst/>
                <a:latin typeface="Helvetica Neue"/>
              </a:rPr>
              <a:t> : quelles sont les populations d'arbres les plus représentées et comment sont-elles réparties sur le territoire parisien ?</a:t>
            </a:r>
          </a:p>
          <a:p>
            <a:r>
              <a:rPr lang="fr-FR" sz="1400" dirty="0">
                <a:latin typeface="Helvetica Neue"/>
              </a:rPr>
              <a:t>-</a:t>
            </a:r>
            <a:r>
              <a:rPr lang="fr-FR" sz="1400" b="1" dirty="0">
                <a:latin typeface="Helvetica Neue"/>
              </a:rPr>
              <a:t>Question 3 </a:t>
            </a:r>
            <a:r>
              <a:rPr lang="fr-FR" sz="1400" dirty="0">
                <a:latin typeface="Helvetica Neue"/>
              </a:rPr>
              <a:t>: quelle est la population la plus représentée par espèce et genre ? </a:t>
            </a:r>
            <a:br>
              <a:rPr lang="fr-FR" sz="1400" dirty="0"/>
            </a:br>
            <a:r>
              <a:rPr lang="fr-FR" sz="1400" b="0" i="0" dirty="0">
                <a:effectLst/>
                <a:latin typeface="Helvetica Neue"/>
              </a:rPr>
              <a:t>-</a:t>
            </a:r>
            <a:r>
              <a:rPr lang="fr-FR" sz="1400" b="1" i="0" dirty="0">
                <a:effectLst/>
                <a:latin typeface="Helvetica Neue"/>
              </a:rPr>
              <a:t>Question 4</a:t>
            </a:r>
            <a:r>
              <a:rPr lang="fr-FR" sz="1400" b="0" i="0" dirty="0">
                <a:effectLst/>
                <a:latin typeface="Helvetica Neue"/>
              </a:rPr>
              <a:t> : quelle est la répartition des arbres vis à vis de leurs hauteurs ?</a:t>
            </a:r>
            <a:br>
              <a:rPr lang="fr-FR" sz="1400" dirty="0"/>
            </a:br>
            <a:r>
              <a:rPr lang="fr-FR" sz="1400" b="0" i="0" dirty="0">
                <a:effectLst/>
                <a:latin typeface="Helvetica Neue"/>
              </a:rPr>
              <a:t>-</a:t>
            </a:r>
            <a:r>
              <a:rPr lang="fr-FR" sz="1400" b="1" i="0" dirty="0">
                <a:effectLst/>
                <a:latin typeface="Helvetica Neue"/>
              </a:rPr>
              <a:t>Question </a:t>
            </a:r>
            <a:r>
              <a:rPr lang="fr-FR" sz="1400" b="1" dirty="0">
                <a:latin typeface="Helvetica Neue"/>
              </a:rPr>
              <a:t>5 </a:t>
            </a:r>
            <a:r>
              <a:rPr lang="fr-FR" sz="1400" b="0" i="0" dirty="0">
                <a:effectLst/>
                <a:latin typeface="Helvetica Neue"/>
              </a:rPr>
              <a:t>: est ce que les arbres évoluent correctement ?</a:t>
            </a:r>
            <a:br>
              <a:rPr lang="fr-FR" sz="1400" dirty="0"/>
            </a:br>
            <a:r>
              <a:rPr lang="fr-FR" sz="1400" b="0" i="0" dirty="0">
                <a:effectLst/>
                <a:latin typeface="Helvetica Neue"/>
              </a:rPr>
              <a:t>-</a:t>
            </a:r>
            <a:r>
              <a:rPr lang="fr-FR" sz="1400" b="1" i="0" dirty="0">
                <a:effectLst/>
                <a:latin typeface="Helvetica Neue"/>
              </a:rPr>
              <a:t>Question 6</a:t>
            </a:r>
            <a:r>
              <a:rPr lang="fr-FR" sz="1400" b="0" i="0" dirty="0">
                <a:effectLst/>
                <a:latin typeface="Helvetica Neue"/>
              </a:rPr>
              <a:t> : quelle est la proportion d’arbres par maturité et leurs localisations ?</a:t>
            </a:r>
            <a:br>
              <a:rPr lang="fr-FR" sz="1400" dirty="0"/>
            </a:br>
            <a:r>
              <a:rPr lang="fr-FR" sz="1400" b="0" i="0" dirty="0">
                <a:effectLst/>
                <a:latin typeface="Helvetica Neue"/>
              </a:rPr>
              <a:t>-</a:t>
            </a:r>
            <a:r>
              <a:rPr lang="fr-FR" sz="1400" b="1" i="0" dirty="0">
                <a:effectLst/>
                <a:latin typeface="Helvetica Neue"/>
              </a:rPr>
              <a:t>Question 7</a:t>
            </a:r>
            <a:r>
              <a:rPr lang="fr-FR" sz="1400" b="0" i="0" dirty="0">
                <a:effectLst/>
                <a:latin typeface="Helvetica Neue"/>
              </a:rPr>
              <a:t> : quelle est la répartition des arbres remarquables par arrondissement et leurs dimensions?</a:t>
            </a:r>
            <a:endParaRPr lang="fr-FR" sz="1400" dirty="0"/>
          </a:p>
        </p:txBody>
      </p:sp>
      <p:sp>
        <p:nvSpPr>
          <p:cNvPr id="5" name="Rectangle : coins arrondis 4">
            <a:extLst>
              <a:ext uri="{FF2B5EF4-FFF2-40B4-BE49-F238E27FC236}">
                <a16:creationId xmlns:a16="http://schemas.microsoft.com/office/drawing/2014/main" id="{6AD9C2DB-9ADF-9BA7-CE48-854AF22295E9}"/>
              </a:ext>
            </a:extLst>
          </p:cNvPr>
          <p:cNvSpPr/>
          <p:nvPr/>
        </p:nvSpPr>
        <p:spPr>
          <a:xfrm>
            <a:off x="4209691" y="2107303"/>
            <a:ext cx="1742535" cy="68148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Présentation du jeu de données</a:t>
            </a:r>
          </a:p>
        </p:txBody>
      </p:sp>
      <p:sp>
        <p:nvSpPr>
          <p:cNvPr id="6" name="Rectangle : coins arrondis 5">
            <a:extLst>
              <a:ext uri="{FF2B5EF4-FFF2-40B4-BE49-F238E27FC236}">
                <a16:creationId xmlns:a16="http://schemas.microsoft.com/office/drawing/2014/main" id="{9895D3D2-4FEA-56BD-A501-842E7DB49412}"/>
              </a:ext>
            </a:extLst>
          </p:cNvPr>
          <p:cNvSpPr/>
          <p:nvPr/>
        </p:nvSpPr>
        <p:spPr>
          <a:xfrm>
            <a:off x="6737231" y="2107303"/>
            <a:ext cx="1742535" cy="68148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Analyse univariée</a:t>
            </a:r>
          </a:p>
        </p:txBody>
      </p:sp>
      <p:sp>
        <p:nvSpPr>
          <p:cNvPr id="7" name="Rectangle : coins arrondis 6">
            <a:extLst>
              <a:ext uri="{FF2B5EF4-FFF2-40B4-BE49-F238E27FC236}">
                <a16:creationId xmlns:a16="http://schemas.microsoft.com/office/drawing/2014/main" id="{38D9AEF4-741B-9C07-A982-8D6869F046D2}"/>
              </a:ext>
            </a:extLst>
          </p:cNvPr>
          <p:cNvSpPr/>
          <p:nvPr/>
        </p:nvSpPr>
        <p:spPr>
          <a:xfrm>
            <a:off x="9264771" y="2107303"/>
            <a:ext cx="1742535" cy="68148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Analyse multivariée</a:t>
            </a:r>
          </a:p>
        </p:txBody>
      </p:sp>
      <p:sp>
        <p:nvSpPr>
          <p:cNvPr id="8" name="Flèche : droite 7">
            <a:extLst>
              <a:ext uri="{FF2B5EF4-FFF2-40B4-BE49-F238E27FC236}">
                <a16:creationId xmlns:a16="http://schemas.microsoft.com/office/drawing/2014/main" id="{7A20A01B-F752-E0C6-1398-98E37A2A8A44}"/>
              </a:ext>
            </a:extLst>
          </p:cNvPr>
          <p:cNvSpPr/>
          <p:nvPr/>
        </p:nvSpPr>
        <p:spPr>
          <a:xfrm>
            <a:off x="5952226" y="2271204"/>
            <a:ext cx="785005" cy="353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lèche : droite 8">
            <a:extLst>
              <a:ext uri="{FF2B5EF4-FFF2-40B4-BE49-F238E27FC236}">
                <a16:creationId xmlns:a16="http://schemas.microsoft.com/office/drawing/2014/main" id="{0956CA37-51F3-7489-9A24-E7CD6C299764}"/>
              </a:ext>
            </a:extLst>
          </p:cNvPr>
          <p:cNvSpPr/>
          <p:nvPr/>
        </p:nvSpPr>
        <p:spPr>
          <a:xfrm>
            <a:off x="8479766" y="2271203"/>
            <a:ext cx="785005" cy="353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CF0C0F0E-854F-FC28-BC93-8CF84A70FC8E}"/>
              </a:ext>
            </a:extLst>
          </p:cNvPr>
          <p:cNvPicPr>
            <a:picLocks noChangeAspect="1"/>
          </p:cNvPicPr>
          <p:nvPr/>
        </p:nvPicPr>
        <p:blipFill>
          <a:blip r:embed="rId2"/>
          <a:stretch>
            <a:fillRect/>
          </a:stretch>
        </p:blipFill>
        <p:spPr>
          <a:xfrm>
            <a:off x="2095387" y="1398372"/>
            <a:ext cx="681486" cy="681486"/>
          </a:xfrm>
          <a:prstGeom prst="rect">
            <a:avLst/>
          </a:prstGeom>
        </p:spPr>
      </p:pic>
      <p:sp>
        <p:nvSpPr>
          <p:cNvPr id="15" name="Flèche : droite 14">
            <a:extLst>
              <a:ext uri="{FF2B5EF4-FFF2-40B4-BE49-F238E27FC236}">
                <a16:creationId xmlns:a16="http://schemas.microsoft.com/office/drawing/2014/main" id="{7451408B-D938-B9D2-AB50-55CEA850AACA}"/>
              </a:ext>
            </a:extLst>
          </p:cNvPr>
          <p:cNvSpPr/>
          <p:nvPr/>
        </p:nvSpPr>
        <p:spPr>
          <a:xfrm>
            <a:off x="3394493" y="2271203"/>
            <a:ext cx="785005" cy="353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2ADE26C2-311C-90CC-8F9D-2EED0ADF78B5}"/>
              </a:ext>
            </a:extLst>
          </p:cNvPr>
          <p:cNvSpPr txBox="1"/>
          <p:nvPr/>
        </p:nvSpPr>
        <p:spPr>
          <a:xfrm>
            <a:off x="1755472" y="2768023"/>
            <a:ext cx="1669214" cy="369332"/>
          </a:xfrm>
          <a:prstGeom prst="rect">
            <a:avLst/>
          </a:prstGeom>
          <a:noFill/>
        </p:spPr>
        <p:txBody>
          <a:bodyPr wrap="square">
            <a:spAutoFit/>
          </a:bodyPr>
          <a:lstStyle/>
          <a:p>
            <a:r>
              <a:rPr lang="fr-FR" dirty="0"/>
              <a:t>p2-arbres-fr.csv</a:t>
            </a:r>
          </a:p>
        </p:txBody>
      </p:sp>
      <p:sp>
        <p:nvSpPr>
          <p:cNvPr id="18" name="Rectangle : coins arrondis 17">
            <a:extLst>
              <a:ext uri="{FF2B5EF4-FFF2-40B4-BE49-F238E27FC236}">
                <a16:creationId xmlns:a16="http://schemas.microsoft.com/office/drawing/2014/main" id="{E368381B-FB09-9D64-2C8D-631DE18ADB0E}"/>
              </a:ext>
            </a:extLst>
          </p:cNvPr>
          <p:cNvSpPr/>
          <p:nvPr/>
        </p:nvSpPr>
        <p:spPr>
          <a:xfrm>
            <a:off x="1682151" y="2124180"/>
            <a:ext cx="1742535" cy="68148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Chargement fichier source</a:t>
            </a:r>
          </a:p>
        </p:txBody>
      </p:sp>
      <p:cxnSp>
        <p:nvCxnSpPr>
          <p:cNvPr id="20" name="Connecteur droit avec flèche 19">
            <a:extLst>
              <a:ext uri="{FF2B5EF4-FFF2-40B4-BE49-F238E27FC236}">
                <a16:creationId xmlns:a16="http://schemas.microsoft.com/office/drawing/2014/main" id="{44FE1033-8844-72AF-EB23-19A2295D2939}"/>
              </a:ext>
            </a:extLst>
          </p:cNvPr>
          <p:cNvCxnSpPr>
            <a:cxnSpLocks/>
            <a:stCxn id="7" idx="2"/>
          </p:cNvCxnSpPr>
          <p:nvPr/>
        </p:nvCxnSpPr>
        <p:spPr>
          <a:xfrm>
            <a:off x="10136039" y="2788789"/>
            <a:ext cx="0" cy="1333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EA02D194-ABBE-FBAD-24DA-BBE1D5862AB5}"/>
              </a:ext>
            </a:extLst>
          </p:cNvPr>
          <p:cNvSpPr txBox="1"/>
          <p:nvPr/>
        </p:nvSpPr>
        <p:spPr>
          <a:xfrm>
            <a:off x="943123" y="3735916"/>
            <a:ext cx="7975794" cy="369332"/>
          </a:xfrm>
          <a:prstGeom prst="rect">
            <a:avLst/>
          </a:prstGeom>
          <a:noFill/>
        </p:spPr>
        <p:txBody>
          <a:bodyPr wrap="square">
            <a:spAutoFit/>
          </a:bodyPr>
          <a:lstStyle/>
          <a:p>
            <a:r>
              <a:rPr lang="fr-FR" dirty="0"/>
              <a:t>4 axes de réflexion : </a:t>
            </a:r>
            <a:r>
              <a:rPr lang="fr-FR" b="1" dirty="0">
                <a:effectLst>
                  <a:outerShdw blurRad="38100" dist="38100" dir="2700000" algn="tl">
                    <a:srgbClr val="000000">
                      <a:alpha val="43137"/>
                    </a:srgbClr>
                  </a:outerShdw>
                </a:effectLst>
              </a:rPr>
              <a:t>répartition, populations</a:t>
            </a:r>
            <a:r>
              <a:rPr lang="fr-FR" dirty="0"/>
              <a:t>, </a:t>
            </a:r>
            <a:r>
              <a:rPr lang="fr-FR" b="1" dirty="0">
                <a:effectLst>
                  <a:outerShdw blurRad="38100" dist="38100" dir="2700000" algn="tl">
                    <a:srgbClr val="000000">
                      <a:alpha val="43137"/>
                    </a:srgbClr>
                  </a:outerShdw>
                </a:effectLst>
              </a:rPr>
              <a:t>maturités</a:t>
            </a:r>
            <a:r>
              <a:rPr lang="fr-FR" dirty="0"/>
              <a:t> et  </a:t>
            </a:r>
            <a:r>
              <a:rPr lang="fr-FR" b="1" dirty="0">
                <a:effectLst>
                  <a:outerShdw blurRad="38100" dist="38100" dir="2700000" algn="tl">
                    <a:srgbClr val="000000">
                      <a:alpha val="43137"/>
                    </a:srgbClr>
                  </a:outerShdw>
                </a:effectLst>
              </a:rPr>
              <a:t>évolutions</a:t>
            </a:r>
            <a:r>
              <a:rPr lang="fr-FR" dirty="0"/>
              <a:t> </a:t>
            </a:r>
          </a:p>
        </p:txBody>
      </p:sp>
    </p:spTree>
    <p:extLst>
      <p:ext uri="{BB962C8B-B14F-4D97-AF65-F5344CB8AC3E}">
        <p14:creationId xmlns:p14="http://schemas.microsoft.com/office/powerpoint/2010/main" val="166199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5FE11E-8D90-C932-5E21-8154D0619319}"/>
              </a:ext>
            </a:extLst>
          </p:cNvPr>
          <p:cNvSpPr>
            <a:spLocks noGrp="1"/>
          </p:cNvSpPr>
          <p:nvPr>
            <p:ph type="title"/>
          </p:nvPr>
        </p:nvSpPr>
        <p:spPr>
          <a:xfrm>
            <a:off x="1488546" y="2142518"/>
            <a:ext cx="9905998" cy="1478570"/>
          </a:xfrm>
        </p:spPr>
        <p:txBody>
          <a:bodyPr/>
          <a:lstStyle/>
          <a:p>
            <a:r>
              <a:rPr lang="fr-FR" sz="3600" dirty="0">
                <a:latin typeface="Montserrat"/>
              </a:rPr>
              <a:t> </a:t>
            </a:r>
            <a:r>
              <a:rPr lang="fr-FR" dirty="0">
                <a:latin typeface="Montserrat"/>
              </a:rPr>
              <a:t>  </a:t>
            </a:r>
            <a:r>
              <a:rPr lang="fr-FR" sz="3600" dirty="0">
                <a:latin typeface="Montserrat"/>
              </a:rPr>
              <a:t>Présentation générale du jeu de données</a:t>
            </a:r>
            <a:br>
              <a:rPr lang="fr-FR" dirty="0"/>
            </a:br>
            <a:endParaRPr lang="fr-FR" dirty="0"/>
          </a:p>
        </p:txBody>
      </p:sp>
    </p:spTree>
    <p:extLst>
      <p:ext uri="{BB962C8B-B14F-4D97-AF65-F5344CB8AC3E}">
        <p14:creationId xmlns:p14="http://schemas.microsoft.com/office/powerpoint/2010/main" val="14134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A09E2-EC9D-07AF-941D-71DB1D25D559}"/>
              </a:ext>
            </a:extLst>
          </p:cNvPr>
          <p:cNvSpPr>
            <a:spLocks noGrp="1"/>
          </p:cNvSpPr>
          <p:nvPr>
            <p:ph type="title"/>
          </p:nvPr>
        </p:nvSpPr>
        <p:spPr>
          <a:xfrm>
            <a:off x="1306426" y="81922"/>
            <a:ext cx="10074447" cy="443648"/>
          </a:xfrm>
        </p:spPr>
        <p:txBody>
          <a:bodyPr>
            <a:normAutofit fontScale="90000"/>
          </a:bodyPr>
          <a:lstStyle/>
          <a:p>
            <a:r>
              <a:rPr lang="fr-FR" sz="3100" dirty="0">
                <a:solidFill>
                  <a:schemeClr val="bg1"/>
                </a:solidFill>
                <a:latin typeface="Montserrat"/>
              </a:rPr>
              <a:t>Exploration des données </a:t>
            </a:r>
            <a:r>
              <a:rPr lang="fr-FR" sz="3100" dirty="0">
                <a:solidFill>
                  <a:schemeClr val="bg1"/>
                </a:solidFill>
                <a:latin typeface="Montserrat"/>
                <a:sym typeface="Wingdings" panose="05000000000000000000" pitchFamily="2" charset="2"/>
              </a:rPr>
              <a:t> </a:t>
            </a:r>
            <a:r>
              <a:rPr lang="fr-FR" sz="3200" dirty="0">
                <a:latin typeface="Montserrat"/>
              </a:rPr>
              <a:t>Présentation de la structure</a:t>
            </a:r>
            <a:endParaRPr lang="fr-FR" sz="3100" dirty="0">
              <a:latin typeface="Montserrat"/>
            </a:endParaRPr>
          </a:p>
        </p:txBody>
      </p:sp>
      <p:pic>
        <p:nvPicPr>
          <p:cNvPr id="5" name="Image 4">
            <a:extLst>
              <a:ext uri="{FF2B5EF4-FFF2-40B4-BE49-F238E27FC236}">
                <a16:creationId xmlns:a16="http://schemas.microsoft.com/office/drawing/2014/main" id="{1C0F003F-9B1E-41A9-E87E-A393EDE7E858}"/>
              </a:ext>
            </a:extLst>
          </p:cNvPr>
          <p:cNvPicPr>
            <a:picLocks noChangeAspect="1"/>
          </p:cNvPicPr>
          <p:nvPr/>
        </p:nvPicPr>
        <p:blipFill>
          <a:blip r:embed="rId2"/>
          <a:stretch>
            <a:fillRect/>
          </a:stretch>
        </p:blipFill>
        <p:spPr>
          <a:xfrm>
            <a:off x="1455038" y="740327"/>
            <a:ext cx="1979324" cy="2099733"/>
          </a:xfrm>
          <a:prstGeom prst="rect">
            <a:avLst/>
          </a:prstGeom>
        </p:spPr>
      </p:pic>
      <p:sp>
        <p:nvSpPr>
          <p:cNvPr id="7" name="ZoneTexte 6">
            <a:extLst>
              <a:ext uri="{FF2B5EF4-FFF2-40B4-BE49-F238E27FC236}">
                <a16:creationId xmlns:a16="http://schemas.microsoft.com/office/drawing/2014/main" id="{E88E9650-DCDB-C0A8-05F6-487A9E2680A3}"/>
              </a:ext>
            </a:extLst>
          </p:cNvPr>
          <p:cNvSpPr txBox="1"/>
          <p:nvPr/>
        </p:nvSpPr>
        <p:spPr>
          <a:xfrm>
            <a:off x="1070744" y="2852454"/>
            <a:ext cx="2728770" cy="369332"/>
          </a:xfrm>
          <a:prstGeom prst="rect">
            <a:avLst/>
          </a:prstGeom>
          <a:noFill/>
        </p:spPr>
        <p:txBody>
          <a:bodyPr wrap="square" rtlCol="0">
            <a:spAutoFit/>
          </a:bodyPr>
          <a:lstStyle/>
          <a:p>
            <a:r>
              <a:rPr lang="fr-FR" dirty="0"/>
              <a:t>Nombre d’arbres : 200137</a:t>
            </a:r>
          </a:p>
        </p:txBody>
      </p:sp>
      <p:sp>
        <p:nvSpPr>
          <p:cNvPr id="3" name="ZoneTexte 2">
            <a:extLst>
              <a:ext uri="{FF2B5EF4-FFF2-40B4-BE49-F238E27FC236}">
                <a16:creationId xmlns:a16="http://schemas.microsoft.com/office/drawing/2014/main" id="{4F6130A7-14F1-4A55-870C-98FC5128EC5B}"/>
              </a:ext>
            </a:extLst>
          </p:cNvPr>
          <p:cNvSpPr txBox="1"/>
          <p:nvPr/>
        </p:nvSpPr>
        <p:spPr>
          <a:xfrm>
            <a:off x="6686562" y="753945"/>
            <a:ext cx="3967957" cy="461665"/>
          </a:xfrm>
          <a:prstGeom prst="rect">
            <a:avLst/>
          </a:prstGeom>
          <a:noFill/>
        </p:spPr>
        <p:txBody>
          <a:bodyPr wrap="square" rtlCol="0">
            <a:spAutoFit/>
          </a:bodyPr>
          <a:lstStyle/>
          <a:p>
            <a:r>
              <a:rPr lang="fr-FR" sz="2400" dirty="0">
                <a:solidFill>
                  <a:schemeClr val="bg1"/>
                </a:solidFill>
              </a:rPr>
              <a:t>2</a:t>
            </a:r>
            <a:r>
              <a:rPr lang="fr-FR" sz="2400" dirty="0"/>
              <a:t> </a:t>
            </a:r>
            <a:r>
              <a:rPr lang="fr-FR" sz="2400" dirty="0">
                <a:solidFill>
                  <a:schemeClr val="bg1"/>
                </a:solidFill>
              </a:rPr>
              <a:t>catégories de variables</a:t>
            </a:r>
          </a:p>
        </p:txBody>
      </p:sp>
      <p:graphicFrame>
        <p:nvGraphicFramePr>
          <p:cNvPr id="10" name="Tableau 10">
            <a:extLst>
              <a:ext uri="{FF2B5EF4-FFF2-40B4-BE49-F238E27FC236}">
                <a16:creationId xmlns:a16="http://schemas.microsoft.com/office/drawing/2014/main" id="{7A4CDDFF-9C0D-2985-0804-5A57CB352414}"/>
              </a:ext>
            </a:extLst>
          </p:cNvPr>
          <p:cNvGraphicFramePr>
            <a:graphicFrameLocks noGrp="1"/>
          </p:cNvGraphicFramePr>
          <p:nvPr>
            <p:extLst>
              <p:ext uri="{D42A27DB-BD31-4B8C-83A1-F6EECF244321}">
                <p14:modId xmlns:p14="http://schemas.microsoft.com/office/powerpoint/2010/main" val="3087385092"/>
              </p:ext>
            </p:extLst>
          </p:nvPr>
        </p:nvGraphicFramePr>
        <p:xfrm>
          <a:off x="6008807" y="1248732"/>
          <a:ext cx="2223173" cy="3657600"/>
        </p:xfrm>
        <a:graphic>
          <a:graphicData uri="http://schemas.openxmlformats.org/drawingml/2006/table">
            <a:tbl>
              <a:tblPr firstRow="1" bandRow="1">
                <a:tableStyleId>{7DF18680-E054-41AD-8BC1-D1AEF772440D}</a:tableStyleId>
              </a:tblPr>
              <a:tblGrid>
                <a:gridCol w="2223173">
                  <a:extLst>
                    <a:ext uri="{9D8B030D-6E8A-4147-A177-3AD203B41FA5}">
                      <a16:colId xmlns:a16="http://schemas.microsoft.com/office/drawing/2014/main" val="978737818"/>
                    </a:ext>
                  </a:extLst>
                </a:gridCol>
              </a:tblGrid>
              <a:tr h="302236">
                <a:tc>
                  <a:txBody>
                    <a:bodyPr/>
                    <a:lstStyle/>
                    <a:p>
                      <a:pPr algn="ctr"/>
                      <a:r>
                        <a:rPr lang="fr-FR" dirty="0"/>
                        <a:t>Localisation</a:t>
                      </a:r>
                    </a:p>
                  </a:txBody>
                  <a:tcPr/>
                </a:tc>
                <a:extLst>
                  <a:ext uri="{0D108BD9-81ED-4DB2-BD59-A6C34878D82A}">
                    <a16:rowId xmlns:a16="http://schemas.microsoft.com/office/drawing/2014/main" val="1131181969"/>
                  </a:ext>
                </a:extLst>
              </a:tr>
              <a:tr h="302236">
                <a:tc>
                  <a:txBody>
                    <a:bodyPr/>
                    <a:lstStyle/>
                    <a:p>
                      <a:pPr algn="ctr"/>
                      <a:r>
                        <a:rPr lang="fr-FR" b="0" dirty="0">
                          <a:solidFill>
                            <a:srgbClr val="000000"/>
                          </a:solidFill>
                          <a:effectLst/>
                        </a:rPr>
                        <a:t>type_emplacement</a:t>
                      </a:r>
                      <a:endParaRPr lang="fr-FR" dirty="0"/>
                    </a:p>
                  </a:txBody>
                  <a:tcPr/>
                </a:tc>
                <a:extLst>
                  <a:ext uri="{0D108BD9-81ED-4DB2-BD59-A6C34878D82A}">
                    <a16:rowId xmlns:a16="http://schemas.microsoft.com/office/drawing/2014/main" val="2029775658"/>
                  </a:ext>
                </a:extLst>
              </a:tr>
              <a:tr h="302236">
                <a:tc>
                  <a:txBody>
                    <a:bodyPr/>
                    <a:lstStyle/>
                    <a:p>
                      <a:pPr algn="ctr"/>
                      <a:r>
                        <a:rPr lang="fr-FR" b="0" dirty="0">
                          <a:solidFill>
                            <a:srgbClr val="000000"/>
                          </a:solidFill>
                          <a:effectLst/>
                        </a:rPr>
                        <a:t>arrondissement</a:t>
                      </a:r>
                      <a:endParaRPr lang="fr-FR" dirty="0"/>
                    </a:p>
                  </a:txBody>
                  <a:tcPr/>
                </a:tc>
                <a:extLst>
                  <a:ext uri="{0D108BD9-81ED-4DB2-BD59-A6C34878D82A}">
                    <a16:rowId xmlns:a16="http://schemas.microsoft.com/office/drawing/2014/main" val="1135183628"/>
                  </a:ext>
                </a:extLst>
              </a:tr>
              <a:tr h="302236">
                <a:tc>
                  <a:txBody>
                    <a:bodyPr/>
                    <a:lstStyle/>
                    <a:p>
                      <a:pPr algn="ctr"/>
                      <a:r>
                        <a:rPr lang="fr-FR" b="0" dirty="0">
                          <a:solidFill>
                            <a:srgbClr val="000000"/>
                          </a:solidFill>
                          <a:effectLst/>
                        </a:rPr>
                        <a:t>complement_addresse</a:t>
                      </a:r>
                      <a:endParaRPr lang="fr-FR" dirty="0"/>
                    </a:p>
                  </a:txBody>
                  <a:tcPr>
                    <a:solidFill>
                      <a:srgbClr val="FFC000"/>
                    </a:solidFill>
                  </a:tcPr>
                </a:tc>
                <a:extLst>
                  <a:ext uri="{0D108BD9-81ED-4DB2-BD59-A6C34878D82A}">
                    <a16:rowId xmlns:a16="http://schemas.microsoft.com/office/drawing/2014/main" val="1889505059"/>
                  </a:ext>
                </a:extLst>
              </a:tr>
              <a:tr h="302236">
                <a:tc>
                  <a:txBody>
                    <a:bodyPr/>
                    <a:lstStyle/>
                    <a:p>
                      <a:pPr algn="ctr"/>
                      <a:r>
                        <a:rPr lang="fr-FR" b="0" dirty="0">
                          <a:solidFill>
                            <a:srgbClr val="000000"/>
                          </a:solidFill>
                          <a:effectLst/>
                        </a:rPr>
                        <a:t>domanialite</a:t>
                      </a:r>
                      <a:endParaRPr lang="fr-FR" dirty="0"/>
                    </a:p>
                  </a:txBody>
                  <a:tcPr/>
                </a:tc>
                <a:extLst>
                  <a:ext uri="{0D108BD9-81ED-4DB2-BD59-A6C34878D82A}">
                    <a16:rowId xmlns:a16="http://schemas.microsoft.com/office/drawing/2014/main" val="2795834666"/>
                  </a:ext>
                </a:extLst>
              </a:tr>
              <a:tr h="302236">
                <a:tc>
                  <a:txBody>
                    <a:bodyPr/>
                    <a:lstStyle/>
                    <a:p>
                      <a:pPr algn="ctr"/>
                      <a:r>
                        <a:rPr lang="fr-FR" b="0" dirty="0">
                          <a:solidFill>
                            <a:srgbClr val="000000"/>
                          </a:solidFill>
                          <a:effectLst/>
                        </a:rPr>
                        <a:t>numero</a:t>
                      </a:r>
                      <a:endParaRPr lang="fr-FR" dirty="0"/>
                    </a:p>
                  </a:txBody>
                  <a:tcPr/>
                </a:tc>
                <a:extLst>
                  <a:ext uri="{0D108BD9-81ED-4DB2-BD59-A6C34878D82A}">
                    <a16:rowId xmlns:a16="http://schemas.microsoft.com/office/drawing/2014/main" val="4272650362"/>
                  </a:ext>
                </a:extLst>
              </a:tr>
              <a:tr h="302236">
                <a:tc>
                  <a:txBody>
                    <a:bodyPr/>
                    <a:lstStyle/>
                    <a:p>
                      <a:pPr algn="ctr"/>
                      <a:r>
                        <a:rPr lang="fr-FR" b="0" dirty="0">
                          <a:solidFill>
                            <a:srgbClr val="000000"/>
                          </a:solidFill>
                          <a:effectLst/>
                        </a:rPr>
                        <a:t>lieu</a:t>
                      </a:r>
                      <a:endParaRPr lang="fr-FR" dirty="0"/>
                    </a:p>
                  </a:txBody>
                  <a:tcPr/>
                </a:tc>
                <a:extLst>
                  <a:ext uri="{0D108BD9-81ED-4DB2-BD59-A6C34878D82A}">
                    <a16:rowId xmlns:a16="http://schemas.microsoft.com/office/drawing/2014/main" val="931271917"/>
                  </a:ext>
                </a:extLst>
              </a:tr>
              <a:tr h="3022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a:solidFill>
                            <a:srgbClr val="000000"/>
                          </a:solidFill>
                          <a:effectLst/>
                        </a:rPr>
                        <a:t>id_emplacement</a:t>
                      </a:r>
                      <a:endParaRPr lang="fr-FR" dirty="0"/>
                    </a:p>
                  </a:txBody>
                  <a:tcPr/>
                </a:tc>
                <a:extLst>
                  <a:ext uri="{0D108BD9-81ED-4DB2-BD59-A6C34878D82A}">
                    <a16:rowId xmlns:a16="http://schemas.microsoft.com/office/drawing/2014/main" val="4197098078"/>
                  </a:ext>
                </a:extLst>
              </a:tr>
              <a:tr h="302236">
                <a:tc>
                  <a:txBody>
                    <a:bodyPr/>
                    <a:lstStyle/>
                    <a:p>
                      <a:pPr algn="ctr"/>
                      <a:r>
                        <a:rPr lang="fr-FR" b="0" dirty="0">
                          <a:solidFill>
                            <a:srgbClr val="000000"/>
                          </a:solidFill>
                          <a:effectLst/>
                        </a:rPr>
                        <a:t>geo_point_2d_a </a:t>
                      </a:r>
                      <a:endParaRPr lang="fr-FR" dirty="0"/>
                    </a:p>
                  </a:txBody>
                  <a:tcPr>
                    <a:solidFill>
                      <a:srgbClr val="9ACD4C"/>
                    </a:solidFill>
                  </a:tcPr>
                </a:tc>
                <a:extLst>
                  <a:ext uri="{0D108BD9-81ED-4DB2-BD59-A6C34878D82A}">
                    <a16:rowId xmlns:a16="http://schemas.microsoft.com/office/drawing/2014/main" val="1125605597"/>
                  </a:ext>
                </a:extLst>
              </a:tr>
              <a:tr h="302236">
                <a:tc>
                  <a:txBody>
                    <a:bodyPr/>
                    <a:lstStyle/>
                    <a:p>
                      <a:pPr algn="ctr"/>
                      <a:r>
                        <a:rPr lang="fr-FR" b="0" dirty="0">
                          <a:solidFill>
                            <a:srgbClr val="000000"/>
                          </a:solidFill>
                          <a:effectLst/>
                        </a:rPr>
                        <a:t>geo_point_2d_b</a:t>
                      </a:r>
                      <a:endParaRPr lang="fr-FR" dirty="0"/>
                    </a:p>
                  </a:txBody>
                  <a:tcPr>
                    <a:solidFill>
                      <a:srgbClr val="9ACD4C"/>
                    </a:solidFill>
                  </a:tcPr>
                </a:tc>
                <a:extLst>
                  <a:ext uri="{0D108BD9-81ED-4DB2-BD59-A6C34878D82A}">
                    <a16:rowId xmlns:a16="http://schemas.microsoft.com/office/drawing/2014/main" val="1302365818"/>
                  </a:ext>
                </a:extLst>
              </a:tr>
            </a:tbl>
          </a:graphicData>
        </a:graphic>
      </p:graphicFrame>
      <p:graphicFrame>
        <p:nvGraphicFramePr>
          <p:cNvPr id="12" name="Tableau 10">
            <a:extLst>
              <a:ext uri="{FF2B5EF4-FFF2-40B4-BE49-F238E27FC236}">
                <a16:creationId xmlns:a16="http://schemas.microsoft.com/office/drawing/2014/main" id="{303FE6EB-3196-F519-0168-634ACA45A63B}"/>
              </a:ext>
            </a:extLst>
          </p:cNvPr>
          <p:cNvGraphicFramePr>
            <a:graphicFrameLocks noGrp="1"/>
          </p:cNvGraphicFramePr>
          <p:nvPr>
            <p:extLst>
              <p:ext uri="{D42A27DB-BD31-4B8C-83A1-F6EECF244321}">
                <p14:modId xmlns:p14="http://schemas.microsoft.com/office/powerpoint/2010/main" val="3721046579"/>
              </p:ext>
            </p:extLst>
          </p:nvPr>
        </p:nvGraphicFramePr>
        <p:xfrm>
          <a:off x="8480030" y="1248732"/>
          <a:ext cx="2307683" cy="3337560"/>
        </p:xfrm>
        <a:graphic>
          <a:graphicData uri="http://schemas.openxmlformats.org/drawingml/2006/table">
            <a:tbl>
              <a:tblPr firstRow="1" bandRow="1">
                <a:tableStyleId>{7DF18680-E054-41AD-8BC1-D1AEF772440D}</a:tableStyleId>
              </a:tblPr>
              <a:tblGrid>
                <a:gridCol w="2307683">
                  <a:extLst>
                    <a:ext uri="{9D8B030D-6E8A-4147-A177-3AD203B41FA5}">
                      <a16:colId xmlns:a16="http://schemas.microsoft.com/office/drawing/2014/main" val="978737818"/>
                    </a:ext>
                  </a:extLst>
                </a:gridCol>
              </a:tblGrid>
              <a:tr h="370840">
                <a:tc>
                  <a:txBody>
                    <a:bodyPr/>
                    <a:lstStyle/>
                    <a:p>
                      <a:pPr algn="ctr"/>
                      <a:r>
                        <a:rPr lang="fr-FR" sz="1800" dirty="0">
                          <a:latin typeface="Tw Cen MT (Corps)"/>
                        </a:rPr>
                        <a:t>Caractéristiques</a:t>
                      </a:r>
                    </a:p>
                  </a:txBody>
                  <a:tcPr/>
                </a:tc>
                <a:extLst>
                  <a:ext uri="{0D108BD9-81ED-4DB2-BD59-A6C34878D82A}">
                    <a16:rowId xmlns:a16="http://schemas.microsoft.com/office/drawing/2014/main" val="1131181969"/>
                  </a:ext>
                </a:extLst>
              </a:tr>
              <a:tr h="370840">
                <a:tc>
                  <a:txBody>
                    <a:bodyPr/>
                    <a:lstStyle/>
                    <a:p>
                      <a:pPr algn="ctr"/>
                      <a:r>
                        <a:rPr lang="fr-FR" sz="1800" b="0" i="0" dirty="0">
                          <a:solidFill>
                            <a:srgbClr val="000000"/>
                          </a:solidFill>
                          <a:effectLst/>
                          <a:latin typeface="Tw Cen MT (Corps)"/>
                        </a:rPr>
                        <a:t>libelle_francais</a:t>
                      </a:r>
                      <a:endParaRPr lang="fr-FR" sz="1800" dirty="0">
                        <a:latin typeface="Tw Cen MT (Corps)"/>
                      </a:endParaRPr>
                    </a:p>
                  </a:txBody>
                  <a:tcPr>
                    <a:solidFill>
                      <a:srgbClr val="9ACD4C"/>
                    </a:solidFill>
                  </a:tcPr>
                </a:tc>
                <a:extLst>
                  <a:ext uri="{0D108BD9-81ED-4DB2-BD59-A6C34878D82A}">
                    <a16:rowId xmlns:a16="http://schemas.microsoft.com/office/drawing/2014/main" val="2029775658"/>
                  </a:ext>
                </a:extLst>
              </a:tr>
              <a:tr h="370840">
                <a:tc>
                  <a:txBody>
                    <a:bodyPr/>
                    <a:lstStyle/>
                    <a:p>
                      <a:pPr algn="ctr"/>
                      <a:r>
                        <a:rPr lang="fr-FR" sz="1800" b="0" i="0" dirty="0">
                          <a:solidFill>
                            <a:srgbClr val="000000"/>
                          </a:solidFill>
                          <a:effectLst/>
                          <a:latin typeface="Tw Cen MT (Corps)"/>
                        </a:rPr>
                        <a:t>genre</a:t>
                      </a:r>
                      <a:endParaRPr lang="fr-FR" sz="1800" dirty="0">
                        <a:latin typeface="Tw Cen MT (Corps)"/>
                      </a:endParaRPr>
                    </a:p>
                  </a:txBody>
                  <a:tcPr/>
                </a:tc>
                <a:extLst>
                  <a:ext uri="{0D108BD9-81ED-4DB2-BD59-A6C34878D82A}">
                    <a16:rowId xmlns:a16="http://schemas.microsoft.com/office/drawing/2014/main" val="1135183628"/>
                  </a:ext>
                </a:extLst>
              </a:tr>
              <a:tr h="370840">
                <a:tc>
                  <a:txBody>
                    <a:bodyPr/>
                    <a:lstStyle/>
                    <a:p>
                      <a:pPr algn="ctr"/>
                      <a:r>
                        <a:rPr lang="fr-FR" sz="1800" b="0" i="0" dirty="0">
                          <a:solidFill>
                            <a:srgbClr val="000000"/>
                          </a:solidFill>
                          <a:effectLst/>
                          <a:latin typeface="Tw Cen MT (Corps)"/>
                        </a:rPr>
                        <a:t>espece</a:t>
                      </a:r>
                      <a:endParaRPr lang="fr-FR" sz="1800" dirty="0">
                        <a:latin typeface="Tw Cen MT (Corps)"/>
                      </a:endParaRPr>
                    </a:p>
                  </a:txBody>
                  <a:tcPr/>
                </a:tc>
                <a:extLst>
                  <a:ext uri="{0D108BD9-81ED-4DB2-BD59-A6C34878D82A}">
                    <a16:rowId xmlns:a16="http://schemas.microsoft.com/office/drawing/2014/main" val="1889505059"/>
                  </a:ext>
                </a:extLst>
              </a:tr>
              <a:tr h="370840">
                <a:tc>
                  <a:txBody>
                    <a:bodyPr/>
                    <a:lstStyle/>
                    <a:p>
                      <a:pPr algn="ctr"/>
                      <a:r>
                        <a:rPr lang="fr-FR" sz="1800" b="0" i="0" dirty="0">
                          <a:solidFill>
                            <a:srgbClr val="000000"/>
                          </a:solidFill>
                          <a:effectLst/>
                          <a:latin typeface="Tw Cen MT (Corps)"/>
                        </a:rPr>
                        <a:t>variete</a:t>
                      </a:r>
                      <a:endParaRPr lang="fr-FR" sz="1800" dirty="0">
                        <a:latin typeface="Tw Cen MT (Corps)"/>
                      </a:endParaRPr>
                    </a:p>
                  </a:txBody>
                  <a:tcPr/>
                </a:tc>
                <a:extLst>
                  <a:ext uri="{0D108BD9-81ED-4DB2-BD59-A6C34878D82A}">
                    <a16:rowId xmlns:a16="http://schemas.microsoft.com/office/drawing/2014/main" val="2795834666"/>
                  </a:ext>
                </a:extLst>
              </a:tr>
              <a:tr h="370840">
                <a:tc>
                  <a:txBody>
                    <a:bodyPr/>
                    <a:lstStyle/>
                    <a:p>
                      <a:pPr algn="ctr"/>
                      <a:r>
                        <a:rPr lang="fr-FR" sz="1800" b="0" i="0" dirty="0">
                          <a:solidFill>
                            <a:srgbClr val="000000"/>
                          </a:solidFill>
                          <a:effectLst/>
                          <a:latin typeface="Tw Cen MT (Corps)"/>
                        </a:rPr>
                        <a:t>circonference_cm</a:t>
                      </a:r>
                      <a:endParaRPr lang="fr-FR" sz="1800" dirty="0">
                        <a:latin typeface="Tw Cen MT (Corps)"/>
                      </a:endParaRPr>
                    </a:p>
                  </a:txBody>
                  <a:tcPr>
                    <a:solidFill>
                      <a:srgbClr val="9ACD4C"/>
                    </a:solidFill>
                  </a:tcPr>
                </a:tc>
                <a:extLst>
                  <a:ext uri="{0D108BD9-81ED-4DB2-BD59-A6C34878D82A}">
                    <a16:rowId xmlns:a16="http://schemas.microsoft.com/office/drawing/2014/main" val="4272650362"/>
                  </a:ext>
                </a:extLst>
              </a:tr>
              <a:tr h="370840">
                <a:tc>
                  <a:txBody>
                    <a:bodyPr/>
                    <a:lstStyle/>
                    <a:p>
                      <a:pPr algn="ctr"/>
                      <a:r>
                        <a:rPr lang="fr-FR" sz="1800" b="0" i="0" dirty="0">
                          <a:solidFill>
                            <a:srgbClr val="000000"/>
                          </a:solidFill>
                          <a:effectLst/>
                          <a:latin typeface="Tw Cen MT (Corps)"/>
                        </a:rPr>
                        <a:t>hauteur_m</a:t>
                      </a:r>
                      <a:endParaRPr lang="fr-FR" sz="1800" dirty="0">
                        <a:latin typeface="Tw Cen MT (Corps)"/>
                      </a:endParaRPr>
                    </a:p>
                  </a:txBody>
                  <a:tcPr>
                    <a:solidFill>
                      <a:srgbClr val="9ACD4C"/>
                    </a:solidFill>
                  </a:tcPr>
                </a:tc>
                <a:extLst>
                  <a:ext uri="{0D108BD9-81ED-4DB2-BD59-A6C34878D82A}">
                    <a16:rowId xmlns:a16="http://schemas.microsoft.com/office/drawing/2014/main" val="93127191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0" i="0" dirty="0">
                          <a:solidFill>
                            <a:srgbClr val="000000"/>
                          </a:solidFill>
                          <a:effectLst/>
                          <a:latin typeface="Tw Cen MT (Corps)"/>
                        </a:rPr>
                        <a:t>stade_developpement</a:t>
                      </a:r>
                      <a:endParaRPr lang="fr-FR" sz="1800" dirty="0">
                        <a:latin typeface="Tw Cen MT (Corps)"/>
                      </a:endParaRPr>
                    </a:p>
                  </a:txBody>
                  <a:tcPr/>
                </a:tc>
                <a:extLst>
                  <a:ext uri="{0D108BD9-81ED-4DB2-BD59-A6C34878D82A}">
                    <a16:rowId xmlns:a16="http://schemas.microsoft.com/office/drawing/2014/main" val="4197098078"/>
                  </a:ext>
                </a:extLst>
              </a:tr>
              <a:tr h="370840">
                <a:tc>
                  <a:txBody>
                    <a:bodyPr/>
                    <a:lstStyle/>
                    <a:p>
                      <a:pPr algn="ctr"/>
                      <a:r>
                        <a:rPr lang="fr-FR" sz="1800" b="0" i="0" dirty="0">
                          <a:solidFill>
                            <a:srgbClr val="000000"/>
                          </a:solidFill>
                          <a:effectLst/>
                          <a:latin typeface="Tw Cen MT (Corps)"/>
                        </a:rPr>
                        <a:t>remarquable</a:t>
                      </a:r>
                      <a:endParaRPr lang="fr-FR" sz="1800" dirty="0">
                        <a:latin typeface="Tw Cen MT (Corps)"/>
                      </a:endParaRPr>
                    </a:p>
                  </a:txBody>
                  <a:tcPr/>
                </a:tc>
                <a:extLst>
                  <a:ext uri="{0D108BD9-81ED-4DB2-BD59-A6C34878D82A}">
                    <a16:rowId xmlns:a16="http://schemas.microsoft.com/office/drawing/2014/main" val="1125605597"/>
                  </a:ext>
                </a:extLst>
              </a:tr>
            </a:tbl>
          </a:graphicData>
        </a:graphic>
      </p:graphicFrame>
      <p:sp>
        <p:nvSpPr>
          <p:cNvPr id="13" name="Flèche : bas 12">
            <a:extLst>
              <a:ext uri="{FF2B5EF4-FFF2-40B4-BE49-F238E27FC236}">
                <a16:creationId xmlns:a16="http://schemas.microsoft.com/office/drawing/2014/main" id="{1D94ABF7-DE21-6C5A-B80B-636DA74649C3}"/>
              </a:ext>
            </a:extLst>
          </p:cNvPr>
          <p:cNvSpPr/>
          <p:nvPr/>
        </p:nvSpPr>
        <p:spPr>
          <a:xfrm>
            <a:off x="6952039" y="4963980"/>
            <a:ext cx="153612" cy="21447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218B2115-0E49-5FCC-9739-AD86B6D08FAE}"/>
              </a:ext>
            </a:extLst>
          </p:cNvPr>
          <p:cNvSpPr txBox="1"/>
          <p:nvPr/>
        </p:nvSpPr>
        <p:spPr>
          <a:xfrm>
            <a:off x="5160838" y="5219370"/>
            <a:ext cx="2805113" cy="830997"/>
          </a:xfrm>
          <a:prstGeom prst="rect">
            <a:avLst/>
          </a:prstGeom>
          <a:noFill/>
        </p:spPr>
        <p:txBody>
          <a:bodyPr wrap="square">
            <a:spAutoFit/>
          </a:bodyPr>
          <a:lstStyle/>
          <a:p>
            <a:pPr algn="just"/>
            <a:r>
              <a:rPr lang="fr-FR" sz="1600" dirty="0">
                <a:latin typeface="Helvetica Neue"/>
              </a:rPr>
              <a:t>D</a:t>
            </a:r>
            <a:r>
              <a:rPr lang="fr-FR" sz="1600" b="0" i="0" dirty="0">
                <a:effectLst/>
                <a:latin typeface="Helvetica Neue"/>
              </a:rPr>
              <a:t>éterminer la position de chaque arbre pour la tournée d'entretien des arbres</a:t>
            </a:r>
          </a:p>
        </p:txBody>
      </p:sp>
      <p:sp>
        <p:nvSpPr>
          <p:cNvPr id="16" name="ZoneTexte 15">
            <a:extLst>
              <a:ext uri="{FF2B5EF4-FFF2-40B4-BE49-F238E27FC236}">
                <a16:creationId xmlns:a16="http://schemas.microsoft.com/office/drawing/2014/main" id="{47ABFDF1-93AB-DF28-86BB-566913CA810D}"/>
              </a:ext>
            </a:extLst>
          </p:cNvPr>
          <p:cNvSpPr txBox="1"/>
          <p:nvPr/>
        </p:nvSpPr>
        <p:spPr>
          <a:xfrm>
            <a:off x="8146430" y="5071218"/>
            <a:ext cx="3435744" cy="1077218"/>
          </a:xfrm>
          <a:prstGeom prst="rect">
            <a:avLst/>
          </a:prstGeom>
          <a:noFill/>
        </p:spPr>
        <p:txBody>
          <a:bodyPr wrap="square">
            <a:spAutoFit/>
          </a:bodyPr>
          <a:lstStyle/>
          <a:p>
            <a:pPr algn="just"/>
            <a:r>
              <a:rPr lang="fr-FR" sz="1600" dirty="0">
                <a:latin typeface="Helvetica Neue"/>
              </a:rPr>
              <a:t>Estimer la surveillance des arbres en fonction de leurs caractéristiques et apporter les outils nécessaires pour l’entretien</a:t>
            </a:r>
            <a:endParaRPr lang="fr-FR" sz="1600" b="0" i="0" dirty="0">
              <a:effectLst/>
              <a:latin typeface="Helvetica Neue"/>
            </a:endParaRPr>
          </a:p>
        </p:txBody>
      </p:sp>
      <p:sp>
        <p:nvSpPr>
          <p:cNvPr id="17" name="Flèche : bas 16">
            <a:extLst>
              <a:ext uri="{FF2B5EF4-FFF2-40B4-BE49-F238E27FC236}">
                <a16:creationId xmlns:a16="http://schemas.microsoft.com/office/drawing/2014/main" id="{69A36FC9-B9FA-3BE5-1267-5035FD904789}"/>
              </a:ext>
            </a:extLst>
          </p:cNvPr>
          <p:cNvSpPr/>
          <p:nvPr/>
        </p:nvSpPr>
        <p:spPr>
          <a:xfrm>
            <a:off x="9571291" y="4641704"/>
            <a:ext cx="203997" cy="43815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94F165D8-89F2-2167-0280-9C00F6D04CCC}"/>
              </a:ext>
            </a:extLst>
          </p:cNvPr>
          <p:cNvSpPr txBox="1"/>
          <p:nvPr/>
        </p:nvSpPr>
        <p:spPr>
          <a:xfrm>
            <a:off x="997547" y="3719669"/>
            <a:ext cx="3256486" cy="2031325"/>
          </a:xfrm>
          <a:prstGeom prst="rect">
            <a:avLst/>
          </a:prstGeom>
          <a:noFill/>
        </p:spPr>
        <p:txBody>
          <a:bodyPr wrap="square">
            <a:spAutoFit/>
          </a:bodyPr>
          <a:lstStyle/>
          <a:p>
            <a:pPr algn="just"/>
            <a:r>
              <a:rPr lang="fr-FR" sz="1800" dirty="0">
                <a:effectLst/>
                <a:latin typeface="Segoe UI" panose="020B0502040204020203" pitchFamily="34" charset="0"/>
              </a:rPr>
              <a:t>De manière globale le jeu de donnée est clair sauf quelques variables qui vont demander quelques ajustement par la suite de l’étude (ex : mélange de types sur la variable </a:t>
            </a:r>
            <a:r>
              <a:rPr lang="fr-FR" sz="1800" dirty="0">
                <a:solidFill>
                  <a:schemeClr val="accent2">
                    <a:lumMod val="60000"/>
                    <a:lumOff val="40000"/>
                  </a:schemeClr>
                </a:solidFill>
                <a:effectLst/>
                <a:latin typeface="Segoe UI" panose="020B0502040204020203" pitchFamily="34" charset="0"/>
              </a:rPr>
              <a:t>« complement</a:t>
            </a:r>
            <a:r>
              <a:rPr lang="fr-FR" dirty="0">
                <a:solidFill>
                  <a:schemeClr val="accent2">
                    <a:lumMod val="60000"/>
                    <a:lumOff val="40000"/>
                  </a:schemeClr>
                </a:solidFill>
                <a:latin typeface="Segoe UI" panose="020B0502040204020203" pitchFamily="34" charset="0"/>
              </a:rPr>
              <a:t>_</a:t>
            </a:r>
            <a:r>
              <a:rPr lang="fr-FR" sz="1800" dirty="0">
                <a:solidFill>
                  <a:schemeClr val="accent2">
                    <a:lumMod val="60000"/>
                    <a:lumOff val="40000"/>
                  </a:schemeClr>
                </a:solidFill>
                <a:effectLst/>
                <a:latin typeface="Segoe UI" panose="020B0502040204020203" pitchFamily="34" charset="0"/>
              </a:rPr>
              <a:t>adresse »)</a:t>
            </a:r>
            <a:endParaRPr lang="fr-FR" dirty="0">
              <a:solidFill>
                <a:schemeClr val="accent2">
                  <a:lumMod val="60000"/>
                  <a:lumOff val="40000"/>
                </a:schemeClr>
              </a:solidFill>
            </a:endParaRPr>
          </a:p>
        </p:txBody>
      </p:sp>
      <p:sp>
        <p:nvSpPr>
          <p:cNvPr id="25" name="ZoneTexte 24">
            <a:extLst>
              <a:ext uri="{FF2B5EF4-FFF2-40B4-BE49-F238E27FC236}">
                <a16:creationId xmlns:a16="http://schemas.microsoft.com/office/drawing/2014/main" id="{0272E923-5B98-1F59-DC74-BE912DD18A60}"/>
              </a:ext>
            </a:extLst>
          </p:cNvPr>
          <p:cNvSpPr txBox="1"/>
          <p:nvPr/>
        </p:nvSpPr>
        <p:spPr>
          <a:xfrm>
            <a:off x="9884317" y="6334780"/>
            <a:ext cx="2307683" cy="523220"/>
          </a:xfrm>
          <a:prstGeom prst="rect">
            <a:avLst/>
          </a:prstGeom>
          <a:solidFill>
            <a:srgbClr val="9ACD4C"/>
          </a:solidFill>
        </p:spPr>
        <p:txBody>
          <a:bodyPr wrap="square" rtlCol="0">
            <a:spAutoFit/>
          </a:bodyPr>
          <a:lstStyle/>
          <a:p>
            <a:pPr algn="ctr"/>
            <a:r>
              <a:rPr lang="fr-FR" sz="1400" dirty="0">
                <a:solidFill>
                  <a:schemeClr val="bg1"/>
                </a:solidFill>
              </a:rPr>
              <a:t>Les variables les plus utilisé </a:t>
            </a:r>
          </a:p>
          <a:p>
            <a:pPr algn="ctr"/>
            <a:r>
              <a:rPr lang="fr-FR" sz="1400" dirty="0">
                <a:solidFill>
                  <a:schemeClr val="bg1"/>
                </a:solidFill>
              </a:rPr>
              <a:t>pour les analyses multivariées</a:t>
            </a:r>
          </a:p>
        </p:txBody>
      </p:sp>
      <p:sp>
        <p:nvSpPr>
          <p:cNvPr id="26" name="ZoneTexte 25">
            <a:extLst>
              <a:ext uri="{FF2B5EF4-FFF2-40B4-BE49-F238E27FC236}">
                <a16:creationId xmlns:a16="http://schemas.microsoft.com/office/drawing/2014/main" id="{D7E42B14-5940-DEF7-DEF5-C398B3ED7B48}"/>
              </a:ext>
            </a:extLst>
          </p:cNvPr>
          <p:cNvSpPr txBox="1"/>
          <p:nvPr/>
        </p:nvSpPr>
        <p:spPr>
          <a:xfrm>
            <a:off x="3545846" y="909010"/>
            <a:ext cx="2728770" cy="1200329"/>
          </a:xfrm>
          <a:prstGeom prst="rect">
            <a:avLst/>
          </a:prstGeom>
          <a:noFill/>
        </p:spPr>
        <p:txBody>
          <a:bodyPr wrap="square" rtlCol="0">
            <a:spAutoFit/>
          </a:bodyPr>
          <a:lstStyle/>
          <a:p>
            <a:r>
              <a:rPr lang="fr-FR" dirty="0"/>
              <a:t>18 colonnes :</a:t>
            </a:r>
          </a:p>
          <a:p>
            <a:r>
              <a:rPr lang="fr-FR" dirty="0">
                <a:sym typeface="Wingdings" panose="05000000000000000000" pitchFamily="2" charset="2"/>
              </a:rPr>
              <a:t> </a:t>
            </a:r>
            <a:r>
              <a:rPr lang="fr-FR" dirty="0"/>
              <a:t>3 entiers</a:t>
            </a:r>
          </a:p>
          <a:p>
            <a:r>
              <a:rPr lang="fr-FR" dirty="0">
                <a:sym typeface="Wingdings" panose="05000000000000000000" pitchFamily="2" charset="2"/>
              </a:rPr>
              <a:t> 4</a:t>
            </a:r>
            <a:r>
              <a:rPr lang="fr-FR" dirty="0"/>
              <a:t> flottants</a:t>
            </a:r>
          </a:p>
          <a:p>
            <a:r>
              <a:rPr lang="fr-FR" dirty="0">
                <a:sym typeface="Wingdings" panose="05000000000000000000" pitchFamily="2" charset="2"/>
              </a:rPr>
              <a:t> </a:t>
            </a:r>
            <a:r>
              <a:rPr lang="fr-FR" dirty="0"/>
              <a:t>11 objets</a:t>
            </a:r>
          </a:p>
        </p:txBody>
      </p:sp>
      <p:sp>
        <p:nvSpPr>
          <p:cNvPr id="28" name="Rectangle : coins arrondis 27">
            <a:extLst>
              <a:ext uri="{FF2B5EF4-FFF2-40B4-BE49-F238E27FC236}">
                <a16:creationId xmlns:a16="http://schemas.microsoft.com/office/drawing/2014/main" id="{F748A898-930B-7581-B5D7-4F91150DAC8D}"/>
              </a:ext>
            </a:extLst>
          </p:cNvPr>
          <p:cNvSpPr/>
          <p:nvPr/>
        </p:nvSpPr>
        <p:spPr>
          <a:xfrm>
            <a:off x="917349" y="3622885"/>
            <a:ext cx="3365053" cy="232610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 coins arrondis 28">
            <a:extLst>
              <a:ext uri="{FF2B5EF4-FFF2-40B4-BE49-F238E27FC236}">
                <a16:creationId xmlns:a16="http://schemas.microsoft.com/office/drawing/2014/main" id="{465A0346-0755-363F-EE84-93F603DB6F7F}"/>
              </a:ext>
            </a:extLst>
          </p:cNvPr>
          <p:cNvSpPr/>
          <p:nvPr/>
        </p:nvSpPr>
        <p:spPr>
          <a:xfrm>
            <a:off x="5056614" y="5198915"/>
            <a:ext cx="2971322" cy="87190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 coins arrondis 30">
            <a:extLst>
              <a:ext uri="{FF2B5EF4-FFF2-40B4-BE49-F238E27FC236}">
                <a16:creationId xmlns:a16="http://schemas.microsoft.com/office/drawing/2014/main" id="{34CE354A-7D13-B30C-1CB4-BAD72CBD4005}"/>
              </a:ext>
            </a:extLst>
          </p:cNvPr>
          <p:cNvSpPr/>
          <p:nvPr/>
        </p:nvSpPr>
        <p:spPr>
          <a:xfrm>
            <a:off x="8132160" y="5100127"/>
            <a:ext cx="3464284" cy="1077218"/>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894765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AAED119-EB1E-6BF3-87AF-DF80893C49A1}"/>
              </a:ext>
            </a:extLst>
          </p:cNvPr>
          <p:cNvPicPr>
            <a:picLocks noChangeAspect="1"/>
          </p:cNvPicPr>
          <p:nvPr/>
        </p:nvPicPr>
        <p:blipFill>
          <a:blip r:embed="rId2"/>
          <a:stretch>
            <a:fillRect/>
          </a:stretch>
        </p:blipFill>
        <p:spPr>
          <a:xfrm>
            <a:off x="2371721" y="819802"/>
            <a:ext cx="3052834" cy="2496192"/>
          </a:xfrm>
          <a:prstGeom prst="rect">
            <a:avLst/>
          </a:prstGeom>
        </p:spPr>
      </p:pic>
      <p:sp>
        <p:nvSpPr>
          <p:cNvPr id="4" name="Titre 1">
            <a:extLst>
              <a:ext uri="{FF2B5EF4-FFF2-40B4-BE49-F238E27FC236}">
                <a16:creationId xmlns:a16="http://schemas.microsoft.com/office/drawing/2014/main" id="{AFB4BD01-4428-28D7-E51A-93E5ED8E2D05}"/>
              </a:ext>
            </a:extLst>
          </p:cNvPr>
          <p:cNvSpPr txBox="1">
            <a:spLocks/>
          </p:cNvSpPr>
          <p:nvPr/>
        </p:nvSpPr>
        <p:spPr>
          <a:xfrm>
            <a:off x="1143001" y="785510"/>
            <a:ext cx="9905998" cy="6514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fr-FR" dirty="0"/>
          </a:p>
        </p:txBody>
      </p:sp>
      <p:sp>
        <p:nvSpPr>
          <p:cNvPr id="7" name="Titre 1">
            <a:extLst>
              <a:ext uri="{FF2B5EF4-FFF2-40B4-BE49-F238E27FC236}">
                <a16:creationId xmlns:a16="http://schemas.microsoft.com/office/drawing/2014/main" id="{6C54F193-2894-671B-AB7A-209283CF6B0F}"/>
              </a:ext>
            </a:extLst>
          </p:cNvPr>
          <p:cNvSpPr>
            <a:spLocks noGrp="1"/>
          </p:cNvSpPr>
          <p:nvPr>
            <p:ph type="title"/>
          </p:nvPr>
        </p:nvSpPr>
        <p:spPr>
          <a:xfrm>
            <a:off x="1306426" y="81922"/>
            <a:ext cx="10074447" cy="443648"/>
          </a:xfrm>
        </p:spPr>
        <p:txBody>
          <a:bodyPr>
            <a:normAutofit fontScale="90000"/>
          </a:bodyPr>
          <a:lstStyle/>
          <a:p>
            <a:r>
              <a:rPr lang="fr-FR" sz="3100" dirty="0">
                <a:solidFill>
                  <a:schemeClr val="bg1"/>
                </a:solidFill>
                <a:latin typeface="Montserrat"/>
              </a:rPr>
              <a:t>Exploration des données </a:t>
            </a:r>
            <a:r>
              <a:rPr lang="fr-FR" sz="3100" dirty="0">
                <a:solidFill>
                  <a:schemeClr val="bg1"/>
                </a:solidFill>
                <a:latin typeface="Montserrat"/>
                <a:sym typeface="Wingdings" panose="05000000000000000000" pitchFamily="2" charset="2"/>
              </a:rPr>
              <a:t> </a:t>
            </a:r>
            <a:r>
              <a:rPr lang="fr-FR" sz="3200" dirty="0">
                <a:latin typeface="Montserrat"/>
              </a:rPr>
              <a:t>Les manquants</a:t>
            </a:r>
            <a:endParaRPr lang="fr-FR" sz="3100" dirty="0">
              <a:latin typeface="Montserrat"/>
            </a:endParaRPr>
          </a:p>
        </p:txBody>
      </p:sp>
      <p:sp>
        <p:nvSpPr>
          <p:cNvPr id="18" name="Rectangle 17">
            <a:extLst>
              <a:ext uri="{FF2B5EF4-FFF2-40B4-BE49-F238E27FC236}">
                <a16:creationId xmlns:a16="http://schemas.microsoft.com/office/drawing/2014/main" id="{63703AF6-2D18-5DEF-D94A-60C5DBDE01D5}"/>
              </a:ext>
            </a:extLst>
          </p:cNvPr>
          <p:cNvSpPr/>
          <p:nvPr/>
        </p:nvSpPr>
        <p:spPr>
          <a:xfrm>
            <a:off x="2371720" y="1280105"/>
            <a:ext cx="3052835" cy="722130"/>
          </a:xfrm>
          <a:prstGeom prst="rect">
            <a:avLst/>
          </a:prstGeom>
          <a:solidFill>
            <a:srgbClr val="FF0000">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3" name="Connecteur droit avec flèche 22">
            <a:extLst>
              <a:ext uri="{FF2B5EF4-FFF2-40B4-BE49-F238E27FC236}">
                <a16:creationId xmlns:a16="http://schemas.microsoft.com/office/drawing/2014/main" id="{FFFF91AD-624D-885F-DB70-AC24033E6675}"/>
              </a:ext>
            </a:extLst>
          </p:cNvPr>
          <p:cNvCxnSpPr/>
          <p:nvPr/>
        </p:nvCxnSpPr>
        <p:spPr>
          <a:xfrm>
            <a:off x="5446178" y="1319424"/>
            <a:ext cx="35401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250E709B-F516-8771-340E-D54BC42F1C69}"/>
              </a:ext>
            </a:extLst>
          </p:cNvPr>
          <p:cNvSpPr txBox="1"/>
          <p:nvPr/>
        </p:nvSpPr>
        <p:spPr>
          <a:xfrm>
            <a:off x="5800194" y="1164243"/>
            <a:ext cx="1028700" cy="276999"/>
          </a:xfrm>
          <a:prstGeom prst="rect">
            <a:avLst/>
          </a:prstGeom>
          <a:noFill/>
        </p:spPr>
        <p:txBody>
          <a:bodyPr wrap="square" rtlCol="0">
            <a:spAutoFit/>
          </a:bodyPr>
          <a:lstStyle/>
          <a:p>
            <a:r>
              <a:rPr lang="fr-FR" sz="1200" dirty="0"/>
              <a:t>Colonne vide</a:t>
            </a:r>
          </a:p>
        </p:txBody>
      </p:sp>
      <p:cxnSp>
        <p:nvCxnSpPr>
          <p:cNvPr id="25" name="Connecteur droit avec flèche 24">
            <a:extLst>
              <a:ext uri="{FF2B5EF4-FFF2-40B4-BE49-F238E27FC236}">
                <a16:creationId xmlns:a16="http://schemas.microsoft.com/office/drawing/2014/main" id="{B1044E78-C5D2-AE3C-D8F5-7F52C3EAC74B}"/>
              </a:ext>
            </a:extLst>
          </p:cNvPr>
          <p:cNvCxnSpPr/>
          <p:nvPr/>
        </p:nvCxnSpPr>
        <p:spPr>
          <a:xfrm>
            <a:off x="5446178" y="1786449"/>
            <a:ext cx="35401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73065FCF-8515-1B01-9AAE-768FE8386F7F}"/>
              </a:ext>
            </a:extLst>
          </p:cNvPr>
          <p:cNvCxnSpPr/>
          <p:nvPr/>
        </p:nvCxnSpPr>
        <p:spPr>
          <a:xfrm>
            <a:off x="5446178" y="1548324"/>
            <a:ext cx="35401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6783B441-F81E-06FB-869D-180987E997BA}"/>
              </a:ext>
            </a:extLst>
          </p:cNvPr>
          <p:cNvSpPr txBox="1"/>
          <p:nvPr/>
        </p:nvSpPr>
        <p:spPr>
          <a:xfrm>
            <a:off x="5809718" y="1393152"/>
            <a:ext cx="4295776" cy="276999"/>
          </a:xfrm>
          <a:prstGeom prst="rect">
            <a:avLst/>
          </a:prstGeom>
          <a:noFill/>
        </p:spPr>
        <p:txBody>
          <a:bodyPr wrap="square" rtlCol="0">
            <a:spAutoFit/>
          </a:bodyPr>
          <a:lstStyle/>
          <a:p>
            <a:r>
              <a:rPr lang="fr-FR" sz="1200" dirty="0"/>
              <a:t>Pas de logique de remplissage : information de tous les types</a:t>
            </a:r>
          </a:p>
        </p:txBody>
      </p:sp>
      <p:sp>
        <p:nvSpPr>
          <p:cNvPr id="29" name="ZoneTexte 28">
            <a:extLst>
              <a:ext uri="{FF2B5EF4-FFF2-40B4-BE49-F238E27FC236}">
                <a16:creationId xmlns:a16="http://schemas.microsoft.com/office/drawing/2014/main" id="{5C2430A6-5651-228C-1364-B49558F1D4DA}"/>
              </a:ext>
            </a:extLst>
          </p:cNvPr>
          <p:cNvSpPr txBox="1"/>
          <p:nvPr/>
        </p:nvSpPr>
        <p:spPr>
          <a:xfrm>
            <a:off x="5781141" y="1629452"/>
            <a:ext cx="5667377" cy="276999"/>
          </a:xfrm>
          <a:prstGeom prst="rect">
            <a:avLst/>
          </a:prstGeom>
          <a:noFill/>
        </p:spPr>
        <p:txBody>
          <a:bodyPr wrap="square" rtlCol="0">
            <a:spAutoFit/>
          </a:bodyPr>
          <a:lstStyle/>
          <a:p>
            <a:r>
              <a:rPr lang="fr-FR" sz="1200" dirty="0"/>
              <a:t>Correspondance impossible au vu des multiples variétés possibles par genres et espèces</a:t>
            </a:r>
          </a:p>
        </p:txBody>
      </p:sp>
      <p:cxnSp>
        <p:nvCxnSpPr>
          <p:cNvPr id="30" name="Connecteur droit avec flèche 29">
            <a:extLst>
              <a:ext uri="{FF2B5EF4-FFF2-40B4-BE49-F238E27FC236}">
                <a16:creationId xmlns:a16="http://schemas.microsoft.com/office/drawing/2014/main" id="{FFB29339-670F-0749-FBF1-794E4895949E}"/>
              </a:ext>
            </a:extLst>
          </p:cNvPr>
          <p:cNvCxnSpPr/>
          <p:nvPr/>
        </p:nvCxnSpPr>
        <p:spPr>
          <a:xfrm>
            <a:off x="5446178" y="2024574"/>
            <a:ext cx="354016"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8BF4B211-A716-D080-C985-C9275FC1BA5C}"/>
              </a:ext>
            </a:extLst>
          </p:cNvPr>
          <p:cNvSpPr txBox="1"/>
          <p:nvPr/>
        </p:nvSpPr>
        <p:spPr>
          <a:xfrm>
            <a:off x="5781141" y="1887014"/>
            <a:ext cx="5667377" cy="276999"/>
          </a:xfrm>
          <a:prstGeom prst="rect">
            <a:avLst/>
          </a:prstGeom>
          <a:noFill/>
        </p:spPr>
        <p:txBody>
          <a:bodyPr wrap="square" rtlCol="0">
            <a:spAutoFit/>
          </a:bodyPr>
          <a:lstStyle/>
          <a:p>
            <a:r>
              <a:rPr lang="fr-FR" sz="1200" dirty="0"/>
              <a:t>Information à trouver sur le lieu physique</a:t>
            </a:r>
          </a:p>
        </p:txBody>
      </p:sp>
      <p:sp>
        <p:nvSpPr>
          <p:cNvPr id="32" name="Rectangle 31">
            <a:extLst>
              <a:ext uri="{FF2B5EF4-FFF2-40B4-BE49-F238E27FC236}">
                <a16:creationId xmlns:a16="http://schemas.microsoft.com/office/drawing/2014/main" id="{ECE84B3D-9885-9489-791F-3AB91EE626E7}"/>
              </a:ext>
            </a:extLst>
          </p:cNvPr>
          <p:cNvSpPr/>
          <p:nvPr/>
        </p:nvSpPr>
        <p:spPr>
          <a:xfrm>
            <a:off x="2369149" y="2222645"/>
            <a:ext cx="3055407" cy="1093350"/>
          </a:xfrm>
          <a:prstGeom prst="rect">
            <a:avLst/>
          </a:prstGeom>
          <a:solidFill>
            <a:srgbClr val="9ACD4C">
              <a:alpha val="30196"/>
            </a:srgbClr>
          </a:solidFill>
          <a:ln>
            <a:solidFill>
              <a:srgbClr val="9ACD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3" name="Connecteur droit avec flèche 32">
            <a:extLst>
              <a:ext uri="{FF2B5EF4-FFF2-40B4-BE49-F238E27FC236}">
                <a16:creationId xmlns:a16="http://schemas.microsoft.com/office/drawing/2014/main" id="{7F10D0AC-0FAF-0886-13D6-B726A29A734A}"/>
              </a:ext>
            </a:extLst>
          </p:cNvPr>
          <p:cNvCxnSpPr/>
          <p:nvPr/>
        </p:nvCxnSpPr>
        <p:spPr>
          <a:xfrm>
            <a:off x="5427127" y="2305926"/>
            <a:ext cx="354016" cy="0"/>
          </a:xfrm>
          <a:prstGeom prst="straightConnector1">
            <a:avLst/>
          </a:prstGeom>
          <a:ln>
            <a:solidFill>
              <a:srgbClr val="008E15"/>
            </a:solidFill>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23AB1AAA-758E-779E-3953-06AB66D20519}"/>
              </a:ext>
            </a:extLst>
          </p:cNvPr>
          <p:cNvSpPr txBox="1"/>
          <p:nvPr/>
        </p:nvSpPr>
        <p:spPr>
          <a:xfrm>
            <a:off x="5781141" y="2151018"/>
            <a:ext cx="5667377" cy="276999"/>
          </a:xfrm>
          <a:prstGeom prst="rect">
            <a:avLst/>
          </a:prstGeom>
          <a:noFill/>
        </p:spPr>
        <p:txBody>
          <a:bodyPr wrap="square" rtlCol="0">
            <a:spAutoFit/>
          </a:bodyPr>
          <a:lstStyle/>
          <a:p>
            <a:r>
              <a:rPr lang="fr-FR" sz="1200" dirty="0"/>
              <a:t>Non remarquable + conversion de la colonne en type Booléen</a:t>
            </a:r>
          </a:p>
        </p:txBody>
      </p:sp>
      <p:cxnSp>
        <p:nvCxnSpPr>
          <p:cNvPr id="35" name="Connecteur droit avec flèche 34">
            <a:extLst>
              <a:ext uri="{FF2B5EF4-FFF2-40B4-BE49-F238E27FC236}">
                <a16:creationId xmlns:a16="http://schemas.microsoft.com/office/drawing/2014/main" id="{1FC8DC26-6CFB-692E-61C5-D69955BDFB6B}"/>
              </a:ext>
            </a:extLst>
          </p:cNvPr>
          <p:cNvCxnSpPr/>
          <p:nvPr/>
        </p:nvCxnSpPr>
        <p:spPr>
          <a:xfrm>
            <a:off x="5427127" y="2536622"/>
            <a:ext cx="354016" cy="0"/>
          </a:xfrm>
          <a:prstGeom prst="straightConnector1">
            <a:avLst/>
          </a:prstGeom>
          <a:ln>
            <a:solidFill>
              <a:srgbClr val="008E15"/>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8E8C0C76-C33C-4E7D-0DB5-2823B931EC06}"/>
              </a:ext>
            </a:extLst>
          </p:cNvPr>
          <p:cNvSpPr txBox="1"/>
          <p:nvPr/>
        </p:nvSpPr>
        <p:spPr>
          <a:xfrm>
            <a:off x="5781141" y="2375937"/>
            <a:ext cx="5667377" cy="276999"/>
          </a:xfrm>
          <a:prstGeom prst="rect">
            <a:avLst/>
          </a:prstGeom>
          <a:noFill/>
        </p:spPr>
        <p:txBody>
          <a:bodyPr wrap="square" rtlCol="0">
            <a:spAutoFit/>
          </a:bodyPr>
          <a:lstStyle/>
          <a:p>
            <a:r>
              <a:rPr lang="fr-FR" sz="1200" dirty="0"/>
              <a:t>Ajout de 224 valeurs vides pour remplacer « n. sp. »</a:t>
            </a:r>
          </a:p>
        </p:txBody>
      </p:sp>
      <p:cxnSp>
        <p:nvCxnSpPr>
          <p:cNvPr id="37" name="Connecteur droit avec flèche 36">
            <a:extLst>
              <a:ext uri="{FF2B5EF4-FFF2-40B4-BE49-F238E27FC236}">
                <a16:creationId xmlns:a16="http://schemas.microsoft.com/office/drawing/2014/main" id="{D2E68568-76C5-8E49-77C3-B747A9827266}"/>
              </a:ext>
            </a:extLst>
          </p:cNvPr>
          <p:cNvCxnSpPr/>
          <p:nvPr/>
        </p:nvCxnSpPr>
        <p:spPr>
          <a:xfrm>
            <a:off x="5436654" y="2774831"/>
            <a:ext cx="354016" cy="0"/>
          </a:xfrm>
          <a:prstGeom prst="straightConnector1">
            <a:avLst/>
          </a:prstGeom>
          <a:ln>
            <a:solidFill>
              <a:srgbClr val="008E15"/>
            </a:solidFill>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018F0B78-DE47-19C8-7CB7-2999826D5A7C}"/>
              </a:ext>
            </a:extLst>
          </p:cNvPr>
          <p:cNvSpPr txBox="1"/>
          <p:nvPr/>
        </p:nvSpPr>
        <p:spPr>
          <a:xfrm>
            <a:off x="5779552" y="2613816"/>
            <a:ext cx="6705602" cy="276999"/>
          </a:xfrm>
          <a:prstGeom prst="rect">
            <a:avLst/>
          </a:prstGeom>
          <a:noFill/>
        </p:spPr>
        <p:txBody>
          <a:bodyPr wrap="square" rtlCol="0">
            <a:spAutoFit/>
          </a:bodyPr>
          <a:lstStyle/>
          <a:p>
            <a:r>
              <a:rPr lang="fr-FR" sz="1200" dirty="0"/>
              <a:t>Ajout de 556 valeurs vides pour remplacer « Non spécifié» + 652 valeurs manquantes complétées</a:t>
            </a:r>
          </a:p>
        </p:txBody>
      </p:sp>
      <p:cxnSp>
        <p:nvCxnSpPr>
          <p:cNvPr id="39" name="Connecteur droit avec flèche 38">
            <a:extLst>
              <a:ext uri="{FF2B5EF4-FFF2-40B4-BE49-F238E27FC236}">
                <a16:creationId xmlns:a16="http://schemas.microsoft.com/office/drawing/2014/main" id="{6D9CA1F0-5DC7-950E-FF6B-E6185BD37527}"/>
              </a:ext>
            </a:extLst>
          </p:cNvPr>
          <p:cNvCxnSpPr/>
          <p:nvPr/>
        </p:nvCxnSpPr>
        <p:spPr>
          <a:xfrm>
            <a:off x="5436654" y="3002798"/>
            <a:ext cx="354016" cy="0"/>
          </a:xfrm>
          <a:prstGeom prst="straightConnector1">
            <a:avLst/>
          </a:prstGeom>
          <a:ln>
            <a:solidFill>
              <a:srgbClr val="008E15"/>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EFD0FC15-8A25-D7A4-C65F-7B9C092DEF39}"/>
              </a:ext>
            </a:extLst>
          </p:cNvPr>
          <p:cNvSpPr txBox="1"/>
          <p:nvPr/>
        </p:nvSpPr>
        <p:spPr>
          <a:xfrm>
            <a:off x="5798600" y="2850596"/>
            <a:ext cx="6705602" cy="276999"/>
          </a:xfrm>
          <a:prstGeom prst="rect">
            <a:avLst/>
          </a:prstGeom>
          <a:noFill/>
        </p:spPr>
        <p:txBody>
          <a:bodyPr wrap="square" rtlCol="0">
            <a:spAutoFit/>
          </a:bodyPr>
          <a:lstStyle/>
          <a:p>
            <a:r>
              <a:rPr lang="fr-FR" sz="1200" dirty="0"/>
              <a:t>Ajout de 626 valeurs vides pour remplacer « Non spécifié»</a:t>
            </a:r>
          </a:p>
        </p:txBody>
      </p:sp>
      <p:cxnSp>
        <p:nvCxnSpPr>
          <p:cNvPr id="41" name="Connecteur droit avec flèche 40">
            <a:extLst>
              <a:ext uri="{FF2B5EF4-FFF2-40B4-BE49-F238E27FC236}">
                <a16:creationId xmlns:a16="http://schemas.microsoft.com/office/drawing/2014/main" id="{E48D7B02-F6A8-B29D-1A13-E396242EBE7A}"/>
              </a:ext>
            </a:extLst>
          </p:cNvPr>
          <p:cNvCxnSpPr/>
          <p:nvPr/>
        </p:nvCxnSpPr>
        <p:spPr>
          <a:xfrm>
            <a:off x="5436654" y="3244696"/>
            <a:ext cx="354016" cy="0"/>
          </a:xfrm>
          <a:prstGeom prst="straightConnector1">
            <a:avLst/>
          </a:prstGeom>
          <a:ln>
            <a:solidFill>
              <a:srgbClr val="008E15"/>
            </a:solidFill>
            <a:tailEnd type="triangle"/>
          </a:ln>
        </p:spPr>
        <p:style>
          <a:lnRef idx="1">
            <a:schemeClr val="accent1"/>
          </a:lnRef>
          <a:fillRef idx="0">
            <a:schemeClr val="accent1"/>
          </a:fillRef>
          <a:effectRef idx="0">
            <a:schemeClr val="accent1"/>
          </a:effectRef>
          <a:fontRef idx="minor">
            <a:schemeClr val="tx1"/>
          </a:fontRef>
        </p:style>
      </p:cxnSp>
      <p:sp>
        <p:nvSpPr>
          <p:cNvPr id="42" name="ZoneTexte 41">
            <a:extLst>
              <a:ext uri="{FF2B5EF4-FFF2-40B4-BE49-F238E27FC236}">
                <a16:creationId xmlns:a16="http://schemas.microsoft.com/office/drawing/2014/main" id="{58986301-F451-01E5-1B32-CE8B030D0ED7}"/>
              </a:ext>
            </a:extLst>
          </p:cNvPr>
          <p:cNvSpPr txBox="1"/>
          <p:nvPr/>
        </p:nvSpPr>
        <p:spPr>
          <a:xfrm>
            <a:off x="5801251" y="3097730"/>
            <a:ext cx="1162052" cy="276999"/>
          </a:xfrm>
          <a:prstGeom prst="rect">
            <a:avLst/>
          </a:prstGeom>
          <a:noFill/>
        </p:spPr>
        <p:txBody>
          <a:bodyPr wrap="square" rtlCol="0">
            <a:spAutoFit/>
          </a:bodyPr>
          <a:lstStyle/>
          <a:p>
            <a:r>
              <a:rPr lang="fr-FR" sz="1200" dirty="0"/>
              <a:t>Complétée</a:t>
            </a:r>
          </a:p>
        </p:txBody>
      </p:sp>
      <p:sp>
        <p:nvSpPr>
          <p:cNvPr id="43" name="ZoneTexte 42">
            <a:extLst>
              <a:ext uri="{FF2B5EF4-FFF2-40B4-BE49-F238E27FC236}">
                <a16:creationId xmlns:a16="http://schemas.microsoft.com/office/drawing/2014/main" id="{F53E8C5F-2A4E-2E2B-2FBA-AA0044BD1567}"/>
              </a:ext>
            </a:extLst>
          </p:cNvPr>
          <p:cNvSpPr txBox="1"/>
          <p:nvPr/>
        </p:nvSpPr>
        <p:spPr>
          <a:xfrm>
            <a:off x="991029" y="1340515"/>
            <a:ext cx="1177049" cy="523220"/>
          </a:xfrm>
          <a:prstGeom prst="rect">
            <a:avLst/>
          </a:prstGeom>
          <a:noFill/>
        </p:spPr>
        <p:txBody>
          <a:bodyPr wrap="square" rtlCol="0">
            <a:spAutoFit/>
          </a:bodyPr>
          <a:lstStyle/>
          <a:p>
            <a:r>
              <a:rPr lang="fr-FR" sz="1400" dirty="0">
                <a:solidFill>
                  <a:srgbClr val="FF0000"/>
                </a:solidFill>
              </a:rPr>
              <a:t>Colonnes supprimées</a:t>
            </a:r>
          </a:p>
        </p:txBody>
      </p:sp>
      <p:sp>
        <p:nvSpPr>
          <p:cNvPr id="44" name="ZoneTexte 43">
            <a:extLst>
              <a:ext uri="{FF2B5EF4-FFF2-40B4-BE49-F238E27FC236}">
                <a16:creationId xmlns:a16="http://schemas.microsoft.com/office/drawing/2014/main" id="{79AB6BD4-1F72-4F2D-0E85-89C3F1DCE8FD}"/>
              </a:ext>
            </a:extLst>
          </p:cNvPr>
          <p:cNvSpPr txBox="1"/>
          <p:nvPr/>
        </p:nvSpPr>
        <p:spPr>
          <a:xfrm>
            <a:off x="943410" y="2564670"/>
            <a:ext cx="1177049" cy="523220"/>
          </a:xfrm>
          <a:prstGeom prst="rect">
            <a:avLst/>
          </a:prstGeom>
          <a:noFill/>
        </p:spPr>
        <p:txBody>
          <a:bodyPr wrap="square" rtlCol="0">
            <a:spAutoFit/>
          </a:bodyPr>
          <a:lstStyle/>
          <a:p>
            <a:r>
              <a:rPr lang="fr-FR" sz="1400" dirty="0">
                <a:solidFill>
                  <a:srgbClr val="9ACD4C"/>
                </a:solidFill>
              </a:rPr>
              <a:t>Colonnes mises à jour</a:t>
            </a:r>
          </a:p>
        </p:txBody>
      </p:sp>
      <p:sp>
        <p:nvSpPr>
          <p:cNvPr id="45" name="ZoneTexte 44">
            <a:extLst>
              <a:ext uri="{FF2B5EF4-FFF2-40B4-BE49-F238E27FC236}">
                <a16:creationId xmlns:a16="http://schemas.microsoft.com/office/drawing/2014/main" id="{118C42B0-99DD-6F0B-80C5-EA9B388EB55A}"/>
              </a:ext>
            </a:extLst>
          </p:cNvPr>
          <p:cNvSpPr txBox="1"/>
          <p:nvPr/>
        </p:nvSpPr>
        <p:spPr>
          <a:xfrm>
            <a:off x="3786185" y="3667651"/>
            <a:ext cx="4138615" cy="738664"/>
          </a:xfrm>
          <a:prstGeom prst="rect">
            <a:avLst/>
          </a:prstGeom>
          <a:noFill/>
          <a:ln>
            <a:solidFill>
              <a:schemeClr val="bg1"/>
            </a:solidFill>
          </a:ln>
        </p:spPr>
        <p:txBody>
          <a:bodyPr wrap="square" rtlCol="0">
            <a:spAutoFit/>
          </a:bodyPr>
          <a:lstStyle/>
          <a:p>
            <a:pPr algn="just"/>
            <a:r>
              <a:rPr lang="fr-FR" sz="1400" i="1" dirty="0">
                <a:solidFill>
                  <a:schemeClr val="bg1"/>
                </a:solidFill>
              </a:rPr>
              <a:t>La colonne « Libelle_francais » (très importante pour notre étude) a été complétée en faisant une correspondance avec les couples genre-espece</a:t>
            </a:r>
          </a:p>
        </p:txBody>
      </p:sp>
      <p:sp>
        <p:nvSpPr>
          <p:cNvPr id="50" name="ZoneTexte 49">
            <a:extLst>
              <a:ext uri="{FF2B5EF4-FFF2-40B4-BE49-F238E27FC236}">
                <a16:creationId xmlns:a16="http://schemas.microsoft.com/office/drawing/2014/main" id="{929F84E9-1358-55EF-8849-D83A6C4FA23E}"/>
              </a:ext>
            </a:extLst>
          </p:cNvPr>
          <p:cNvSpPr txBox="1"/>
          <p:nvPr/>
        </p:nvSpPr>
        <p:spPr>
          <a:xfrm>
            <a:off x="1742933" y="4696948"/>
            <a:ext cx="4218073" cy="369332"/>
          </a:xfrm>
          <a:prstGeom prst="rect">
            <a:avLst/>
          </a:prstGeom>
          <a:noFill/>
        </p:spPr>
        <p:txBody>
          <a:bodyPr wrap="square" rtlCol="0">
            <a:spAutoFit/>
          </a:bodyPr>
          <a:lstStyle/>
          <a:p>
            <a:r>
              <a:rPr lang="fr-FR" dirty="0"/>
              <a:t>Les manquants après mise à jour :</a:t>
            </a:r>
          </a:p>
        </p:txBody>
      </p:sp>
      <p:cxnSp>
        <p:nvCxnSpPr>
          <p:cNvPr id="51" name="Connecteur droit avec flèche 50">
            <a:extLst>
              <a:ext uri="{FF2B5EF4-FFF2-40B4-BE49-F238E27FC236}">
                <a16:creationId xmlns:a16="http://schemas.microsoft.com/office/drawing/2014/main" id="{290E7574-5FD0-C2CD-4DDD-F29C2C21010B}"/>
              </a:ext>
            </a:extLst>
          </p:cNvPr>
          <p:cNvCxnSpPr>
            <a:cxnSpLocks/>
          </p:cNvCxnSpPr>
          <p:nvPr/>
        </p:nvCxnSpPr>
        <p:spPr>
          <a:xfrm>
            <a:off x="4941883" y="5568418"/>
            <a:ext cx="2357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4EE63F05-0F75-803E-FC6E-005670E99FAC}"/>
              </a:ext>
            </a:extLst>
          </p:cNvPr>
          <p:cNvSpPr txBox="1"/>
          <p:nvPr/>
        </p:nvSpPr>
        <p:spPr>
          <a:xfrm>
            <a:off x="5314903" y="5016247"/>
            <a:ext cx="2390778" cy="1569660"/>
          </a:xfrm>
          <a:prstGeom prst="rect">
            <a:avLst/>
          </a:prstGeom>
          <a:noFill/>
        </p:spPr>
        <p:txBody>
          <a:bodyPr wrap="square" rtlCol="0">
            <a:spAutoFit/>
          </a:bodyPr>
          <a:lstStyle/>
          <a:p>
            <a:pPr algn="just"/>
            <a:r>
              <a:rPr lang="fr-FR" sz="1200" dirty="0"/>
              <a:t>Malgré ce % élevé de manquants et malgré le fait que ce % ne </a:t>
            </a:r>
            <a:r>
              <a:rPr lang="fr-FR" sz="1200" dirty="0">
                <a:solidFill>
                  <a:srgbClr val="FFC000"/>
                </a:solidFill>
              </a:rPr>
              <a:t>couvre pas majoritairement les manquants des 3 autres colonnes</a:t>
            </a:r>
            <a:r>
              <a:rPr lang="fr-FR" sz="1200" dirty="0"/>
              <a:t>, je la garde car elle nous apporte une information très importante sur la maturé de l’arbre et donc l’attention qu’il faut lui apporter </a:t>
            </a:r>
          </a:p>
        </p:txBody>
      </p:sp>
      <p:cxnSp>
        <p:nvCxnSpPr>
          <p:cNvPr id="54" name="Connecteur : en angle 53">
            <a:extLst>
              <a:ext uri="{FF2B5EF4-FFF2-40B4-BE49-F238E27FC236}">
                <a16:creationId xmlns:a16="http://schemas.microsoft.com/office/drawing/2014/main" id="{EBA8B234-4D53-1587-9CE0-D14DEF0189CF}"/>
              </a:ext>
            </a:extLst>
          </p:cNvPr>
          <p:cNvCxnSpPr>
            <a:cxnSpLocks/>
            <a:stCxn id="32" idx="1"/>
            <a:endCxn id="45" idx="1"/>
          </p:cNvCxnSpPr>
          <p:nvPr/>
        </p:nvCxnSpPr>
        <p:spPr>
          <a:xfrm rot="10800000" flipH="1" flipV="1">
            <a:off x="2369149" y="2769319"/>
            <a:ext cx="1417036" cy="1267663"/>
          </a:xfrm>
          <a:prstGeom prst="bentConnector3">
            <a:avLst>
              <a:gd name="adj1" fmla="val -16132"/>
            </a:avLst>
          </a:prstGeom>
          <a:ln>
            <a:tailEnd type="triangle"/>
          </a:ln>
        </p:spPr>
        <p:style>
          <a:lnRef idx="1">
            <a:schemeClr val="dk1"/>
          </a:lnRef>
          <a:fillRef idx="0">
            <a:schemeClr val="dk1"/>
          </a:fillRef>
          <a:effectRef idx="0">
            <a:schemeClr val="dk1"/>
          </a:effectRef>
          <a:fontRef idx="minor">
            <a:schemeClr val="tx1"/>
          </a:fontRef>
        </p:style>
      </p:cxnSp>
      <p:sp>
        <p:nvSpPr>
          <p:cNvPr id="63" name="ZoneTexte 62">
            <a:extLst>
              <a:ext uri="{FF2B5EF4-FFF2-40B4-BE49-F238E27FC236}">
                <a16:creationId xmlns:a16="http://schemas.microsoft.com/office/drawing/2014/main" id="{ABF3650C-DC5E-996B-0187-C74C27811F3E}"/>
              </a:ext>
            </a:extLst>
          </p:cNvPr>
          <p:cNvSpPr txBox="1"/>
          <p:nvPr/>
        </p:nvSpPr>
        <p:spPr>
          <a:xfrm>
            <a:off x="8324843" y="4761862"/>
            <a:ext cx="4218073" cy="307777"/>
          </a:xfrm>
          <a:prstGeom prst="rect">
            <a:avLst/>
          </a:prstGeom>
          <a:noFill/>
        </p:spPr>
        <p:txBody>
          <a:bodyPr wrap="square" rtlCol="0">
            <a:spAutoFit/>
          </a:bodyPr>
          <a:lstStyle/>
          <a:p>
            <a:r>
              <a:rPr lang="fr-FR" sz="1400" dirty="0"/>
              <a:t>Dataframe « stade_developpement= vide »</a:t>
            </a:r>
          </a:p>
        </p:txBody>
      </p:sp>
      <p:cxnSp>
        <p:nvCxnSpPr>
          <p:cNvPr id="64" name="Connecteur droit avec flèche 63">
            <a:extLst>
              <a:ext uri="{FF2B5EF4-FFF2-40B4-BE49-F238E27FC236}">
                <a16:creationId xmlns:a16="http://schemas.microsoft.com/office/drawing/2014/main" id="{D1E0ABF6-1BE1-493A-1613-E6F661DB2AB8}"/>
              </a:ext>
            </a:extLst>
          </p:cNvPr>
          <p:cNvCxnSpPr>
            <a:cxnSpLocks/>
          </p:cNvCxnSpPr>
          <p:nvPr/>
        </p:nvCxnSpPr>
        <p:spPr>
          <a:xfrm>
            <a:off x="7815242" y="5568418"/>
            <a:ext cx="519133"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 coins arrondis 65">
            <a:extLst>
              <a:ext uri="{FF2B5EF4-FFF2-40B4-BE49-F238E27FC236}">
                <a16:creationId xmlns:a16="http://schemas.microsoft.com/office/drawing/2014/main" id="{0CC394D4-0F33-ED40-7818-4BE66AED537C}"/>
              </a:ext>
            </a:extLst>
          </p:cNvPr>
          <p:cNvSpPr/>
          <p:nvPr/>
        </p:nvSpPr>
        <p:spPr>
          <a:xfrm>
            <a:off x="5326123" y="4878288"/>
            <a:ext cx="2489119" cy="170761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26D80505-6682-999F-C35E-25B1B317799C}"/>
              </a:ext>
            </a:extLst>
          </p:cNvPr>
          <p:cNvPicPr>
            <a:picLocks noChangeAspect="1"/>
          </p:cNvPicPr>
          <p:nvPr/>
        </p:nvPicPr>
        <p:blipFill>
          <a:blip r:embed="rId3"/>
          <a:stretch>
            <a:fillRect/>
          </a:stretch>
        </p:blipFill>
        <p:spPr>
          <a:xfrm>
            <a:off x="1882618" y="5066281"/>
            <a:ext cx="2971800" cy="1247775"/>
          </a:xfrm>
          <a:prstGeom prst="rect">
            <a:avLst/>
          </a:prstGeom>
        </p:spPr>
      </p:pic>
      <p:pic>
        <p:nvPicPr>
          <p:cNvPr id="12" name="Image 11">
            <a:extLst>
              <a:ext uri="{FF2B5EF4-FFF2-40B4-BE49-F238E27FC236}">
                <a16:creationId xmlns:a16="http://schemas.microsoft.com/office/drawing/2014/main" id="{E4CA5A70-C5BF-51BC-AD1E-24CC343D25EB}"/>
              </a:ext>
            </a:extLst>
          </p:cNvPr>
          <p:cNvPicPr>
            <a:picLocks noChangeAspect="1"/>
          </p:cNvPicPr>
          <p:nvPr/>
        </p:nvPicPr>
        <p:blipFill>
          <a:blip r:embed="rId4"/>
          <a:stretch>
            <a:fillRect/>
          </a:stretch>
        </p:blipFill>
        <p:spPr>
          <a:xfrm>
            <a:off x="8334375" y="5066281"/>
            <a:ext cx="2914650" cy="1285875"/>
          </a:xfrm>
          <a:prstGeom prst="rect">
            <a:avLst/>
          </a:prstGeom>
        </p:spPr>
      </p:pic>
    </p:spTree>
    <p:extLst>
      <p:ext uri="{BB962C8B-B14F-4D97-AF65-F5344CB8AC3E}">
        <p14:creationId xmlns:p14="http://schemas.microsoft.com/office/powerpoint/2010/main" val="1926809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3FE0F8A-8A64-ECF1-D0F7-E6D7D4B4D944}"/>
              </a:ext>
            </a:extLst>
          </p:cNvPr>
          <p:cNvPicPr>
            <a:picLocks noChangeAspect="1"/>
          </p:cNvPicPr>
          <p:nvPr/>
        </p:nvPicPr>
        <p:blipFill>
          <a:blip r:embed="rId2"/>
          <a:stretch>
            <a:fillRect/>
          </a:stretch>
        </p:blipFill>
        <p:spPr>
          <a:xfrm>
            <a:off x="3594245" y="1058079"/>
            <a:ext cx="1979324" cy="2099733"/>
          </a:xfrm>
          <a:prstGeom prst="rect">
            <a:avLst/>
          </a:prstGeom>
        </p:spPr>
      </p:pic>
      <p:sp>
        <p:nvSpPr>
          <p:cNvPr id="5" name="ZoneTexte 4">
            <a:extLst>
              <a:ext uri="{FF2B5EF4-FFF2-40B4-BE49-F238E27FC236}">
                <a16:creationId xmlns:a16="http://schemas.microsoft.com/office/drawing/2014/main" id="{2E98A0A2-0BB5-146E-90F1-1CBA5AA2EAB7}"/>
              </a:ext>
            </a:extLst>
          </p:cNvPr>
          <p:cNvSpPr txBox="1"/>
          <p:nvPr/>
        </p:nvSpPr>
        <p:spPr>
          <a:xfrm>
            <a:off x="2658342" y="3316823"/>
            <a:ext cx="5830454" cy="369332"/>
          </a:xfrm>
          <a:prstGeom prst="rect">
            <a:avLst/>
          </a:prstGeom>
          <a:noFill/>
        </p:spPr>
        <p:txBody>
          <a:bodyPr wrap="square" rtlCol="0">
            <a:spAutoFit/>
          </a:bodyPr>
          <a:lstStyle/>
          <a:p>
            <a:r>
              <a:rPr lang="fr-FR" dirty="0"/>
              <a:t>11 lignes répétées = 11 arbres </a:t>
            </a:r>
            <a:r>
              <a:rPr lang="fr-FR" dirty="0">
                <a:solidFill>
                  <a:srgbClr val="FF0000"/>
                </a:solidFill>
                <a:sym typeface="Wingdings" panose="05000000000000000000" pitchFamily="2" charset="2"/>
              </a:rPr>
              <a:t></a:t>
            </a:r>
            <a:r>
              <a:rPr lang="fr-FR" dirty="0">
                <a:solidFill>
                  <a:srgbClr val="FF0000"/>
                </a:solidFill>
              </a:rPr>
              <a:t> suppression de 11 lignes </a:t>
            </a:r>
          </a:p>
        </p:txBody>
      </p:sp>
      <p:pic>
        <p:nvPicPr>
          <p:cNvPr id="6" name="Image 5">
            <a:extLst>
              <a:ext uri="{FF2B5EF4-FFF2-40B4-BE49-F238E27FC236}">
                <a16:creationId xmlns:a16="http://schemas.microsoft.com/office/drawing/2014/main" id="{D68D322B-4273-425F-AFB7-0485CE10B119}"/>
              </a:ext>
            </a:extLst>
          </p:cNvPr>
          <p:cNvPicPr>
            <a:picLocks noChangeAspect="1"/>
          </p:cNvPicPr>
          <p:nvPr/>
        </p:nvPicPr>
        <p:blipFill>
          <a:blip r:embed="rId2"/>
          <a:stretch>
            <a:fillRect/>
          </a:stretch>
        </p:blipFill>
        <p:spPr>
          <a:xfrm>
            <a:off x="5573569" y="1058079"/>
            <a:ext cx="1979324" cy="2099733"/>
          </a:xfrm>
          <a:prstGeom prst="rect">
            <a:avLst/>
          </a:prstGeom>
        </p:spPr>
      </p:pic>
      <p:sp>
        <p:nvSpPr>
          <p:cNvPr id="8" name="Titre 1">
            <a:extLst>
              <a:ext uri="{FF2B5EF4-FFF2-40B4-BE49-F238E27FC236}">
                <a16:creationId xmlns:a16="http://schemas.microsoft.com/office/drawing/2014/main" id="{57DEE7EC-EC8E-2B6D-E535-ECF1A4B8115E}"/>
              </a:ext>
            </a:extLst>
          </p:cNvPr>
          <p:cNvSpPr>
            <a:spLocks noGrp="1"/>
          </p:cNvSpPr>
          <p:nvPr>
            <p:ph type="title"/>
          </p:nvPr>
        </p:nvSpPr>
        <p:spPr>
          <a:xfrm>
            <a:off x="1306426" y="81922"/>
            <a:ext cx="10074447" cy="443648"/>
          </a:xfrm>
        </p:spPr>
        <p:txBody>
          <a:bodyPr>
            <a:normAutofit fontScale="90000"/>
          </a:bodyPr>
          <a:lstStyle/>
          <a:p>
            <a:r>
              <a:rPr lang="fr-FR" sz="3100" dirty="0">
                <a:solidFill>
                  <a:schemeClr val="bg1"/>
                </a:solidFill>
                <a:latin typeface="Montserrat"/>
              </a:rPr>
              <a:t>Exploration des données </a:t>
            </a:r>
            <a:r>
              <a:rPr lang="fr-FR" sz="3100" dirty="0">
                <a:solidFill>
                  <a:schemeClr val="bg1"/>
                </a:solidFill>
                <a:latin typeface="Montserrat"/>
                <a:sym typeface="Wingdings" panose="05000000000000000000" pitchFamily="2" charset="2"/>
              </a:rPr>
              <a:t> </a:t>
            </a:r>
            <a:r>
              <a:rPr lang="fr-FR" sz="3200" dirty="0">
                <a:latin typeface="Montserrat"/>
              </a:rPr>
              <a:t>LES DOUBLONS</a:t>
            </a:r>
            <a:endParaRPr lang="fr-FR" sz="3100" dirty="0">
              <a:latin typeface="Montserrat"/>
            </a:endParaRPr>
          </a:p>
        </p:txBody>
      </p:sp>
      <p:sp>
        <p:nvSpPr>
          <p:cNvPr id="10" name="ZoneTexte 9">
            <a:extLst>
              <a:ext uri="{FF2B5EF4-FFF2-40B4-BE49-F238E27FC236}">
                <a16:creationId xmlns:a16="http://schemas.microsoft.com/office/drawing/2014/main" id="{22741F4D-9F57-2274-DF88-9660E6C150FC}"/>
              </a:ext>
            </a:extLst>
          </p:cNvPr>
          <p:cNvSpPr txBox="1"/>
          <p:nvPr/>
        </p:nvSpPr>
        <p:spPr>
          <a:xfrm>
            <a:off x="2490066" y="5126573"/>
            <a:ext cx="7568333" cy="923330"/>
          </a:xfrm>
          <a:prstGeom prst="rect">
            <a:avLst/>
          </a:prstGeom>
          <a:noFill/>
        </p:spPr>
        <p:txBody>
          <a:bodyPr wrap="square" rtlCol="0">
            <a:spAutoFit/>
          </a:bodyPr>
          <a:lstStyle/>
          <a:p>
            <a:r>
              <a:rPr lang="fr-FR" dirty="0"/>
              <a:t>Même si certaines lignes possèdent du vide, je vais malgré tout les garder car chaque arbre à une localisation unique et donc supprimer des lignes serait perdre l’information de la présence d’un arbre à entretenir.</a:t>
            </a:r>
            <a:endParaRPr lang="fr-FR" dirty="0">
              <a:solidFill>
                <a:srgbClr val="FF0000"/>
              </a:solidFill>
            </a:endParaRPr>
          </a:p>
        </p:txBody>
      </p:sp>
      <p:sp>
        <p:nvSpPr>
          <p:cNvPr id="2" name="ZoneTexte 1">
            <a:extLst>
              <a:ext uri="{FF2B5EF4-FFF2-40B4-BE49-F238E27FC236}">
                <a16:creationId xmlns:a16="http://schemas.microsoft.com/office/drawing/2014/main" id="{094DA0A2-91F4-5AE0-7DF5-665DE6A2628D}"/>
              </a:ext>
            </a:extLst>
          </p:cNvPr>
          <p:cNvSpPr txBox="1"/>
          <p:nvPr/>
        </p:nvSpPr>
        <p:spPr>
          <a:xfrm>
            <a:off x="903265" y="4034551"/>
            <a:ext cx="10591800" cy="307777"/>
          </a:xfrm>
          <a:prstGeom prst="rect">
            <a:avLst/>
          </a:prstGeom>
          <a:noFill/>
        </p:spPr>
        <p:txBody>
          <a:bodyPr wrap="square" rtlCol="0">
            <a:spAutoFit/>
          </a:bodyPr>
          <a:lstStyle/>
          <a:p>
            <a:r>
              <a:rPr lang="fr-FR" sz="1400" dirty="0"/>
              <a:t>« </a:t>
            </a:r>
            <a:r>
              <a:rPr lang="fr-FR" sz="1400" dirty="0" err="1"/>
              <a:t>Type_emplacement</a:t>
            </a:r>
            <a:r>
              <a:rPr lang="fr-FR" sz="1400" dirty="0"/>
              <a:t> » : ne possède que la valeur « Arbres » sur toutes les lignes </a:t>
            </a:r>
            <a:r>
              <a:rPr lang="fr-FR" sz="1400" dirty="0">
                <a:solidFill>
                  <a:srgbClr val="FF0000"/>
                </a:solidFill>
                <a:sym typeface="Wingdings" panose="05000000000000000000" pitchFamily="2" charset="2"/>
              </a:rPr>
              <a:t> suppression de la colonne</a:t>
            </a:r>
            <a:endParaRPr lang="fr-FR" sz="1400" dirty="0">
              <a:solidFill>
                <a:srgbClr val="FF0000"/>
              </a:solidFill>
            </a:endParaRPr>
          </a:p>
        </p:txBody>
      </p:sp>
      <p:sp>
        <p:nvSpPr>
          <p:cNvPr id="4" name="ZoneTexte 3">
            <a:extLst>
              <a:ext uri="{FF2B5EF4-FFF2-40B4-BE49-F238E27FC236}">
                <a16:creationId xmlns:a16="http://schemas.microsoft.com/office/drawing/2014/main" id="{C716DD84-B224-B14E-79BC-0DDFEB7BDB00}"/>
              </a:ext>
            </a:extLst>
          </p:cNvPr>
          <p:cNvSpPr txBox="1"/>
          <p:nvPr/>
        </p:nvSpPr>
        <p:spPr>
          <a:xfrm>
            <a:off x="903265" y="4342328"/>
            <a:ext cx="10591800" cy="307777"/>
          </a:xfrm>
          <a:prstGeom prst="rect">
            <a:avLst/>
          </a:prstGeom>
          <a:noFill/>
        </p:spPr>
        <p:txBody>
          <a:bodyPr wrap="square" rtlCol="0">
            <a:spAutoFit/>
          </a:bodyPr>
          <a:lstStyle/>
          <a:p>
            <a:r>
              <a:rPr lang="fr-FR" sz="1400" dirty="0"/>
              <a:t>« </a:t>
            </a:r>
            <a:r>
              <a:rPr lang="fr-FR" sz="1400" dirty="0" err="1"/>
              <a:t>ID_emplacement</a:t>
            </a:r>
            <a:r>
              <a:rPr lang="fr-FR" sz="1400" dirty="0"/>
              <a:t> » : possèdes des (chiffres) ou (lettre + chiffres) qui ne vont pas nous servir pour notre étude </a:t>
            </a:r>
            <a:r>
              <a:rPr lang="fr-FR" sz="1400" dirty="0">
                <a:solidFill>
                  <a:srgbClr val="FF0000"/>
                </a:solidFill>
                <a:sym typeface="Wingdings" panose="05000000000000000000" pitchFamily="2" charset="2"/>
              </a:rPr>
              <a:t> suppression de la colonne</a:t>
            </a:r>
            <a:endParaRPr lang="fr-FR" sz="1400" dirty="0">
              <a:solidFill>
                <a:srgbClr val="FF0000"/>
              </a:solidFill>
            </a:endParaRPr>
          </a:p>
        </p:txBody>
      </p:sp>
    </p:spTree>
    <p:extLst>
      <p:ext uri="{BB962C8B-B14F-4D97-AF65-F5344CB8AC3E}">
        <p14:creationId xmlns:p14="http://schemas.microsoft.com/office/powerpoint/2010/main" val="1139703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78B27916-6C42-39EE-6FF4-5FC0C40D66C4}"/>
              </a:ext>
            </a:extLst>
          </p:cNvPr>
          <p:cNvSpPr txBox="1">
            <a:spLocks noGrp="1"/>
          </p:cNvSpPr>
          <p:nvPr>
            <p:ph type="title"/>
          </p:nvPr>
        </p:nvSpPr>
        <p:spPr>
          <a:xfrm>
            <a:off x="1141413" y="204259"/>
            <a:ext cx="9906000" cy="998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fr-FR" sz="3100" dirty="0">
                <a:solidFill>
                  <a:schemeClr val="bg1"/>
                </a:solidFill>
                <a:latin typeface="Montserrat"/>
              </a:rPr>
              <a:t>Exploration des données </a:t>
            </a:r>
            <a:r>
              <a:rPr lang="fr-FR" sz="3100" dirty="0">
                <a:solidFill>
                  <a:schemeClr val="bg1"/>
                </a:solidFill>
                <a:latin typeface="Montserrat"/>
                <a:sym typeface="Wingdings" panose="05000000000000000000" pitchFamily="2" charset="2"/>
              </a:rPr>
              <a:t> </a:t>
            </a:r>
            <a:r>
              <a:rPr lang="fr-FR" sz="3200" dirty="0">
                <a:latin typeface="Montserrat"/>
              </a:rPr>
              <a:t>OUTLIERS</a:t>
            </a:r>
            <a:endParaRPr lang="fr-FR" sz="3100" dirty="0">
              <a:latin typeface="Montserrat"/>
            </a:endParaRPr>
          </a:p>
        </p:txBody>
      </p:sp>
      <p:graphicFrame>
        <p:nvGraphicFramePr>
          <p:cNvPr id="4" name="Tableau 27">
            <a:extLst>
              <a:ext uri="{FF2B5EF4-FFF2-40B4-BE49-F238E27FC236}">
                <a16:creationId xmlns:a16="http://schemas.microsoft.com/office/drawing/2014/main" id="{ED978B94-A75C-B8C8-1DB2-F13FCB6082DB}"/>
              </a:ext>
            </a:extLst>
          </p:cNvPr>
          <p:cNvGraphicFramePr>
            <a:graphicFrameLocks noGrp="1"/>
          </p:cNvGraphicFramePr>
          <p:nvPr>
            <p:extLst>
              <p:ext uri="{D42A27DB-BD31-4B8C-83A1-F6EECF244321}">
                <p14:modId xmlns:p14="http://schemas.microsoft.com/office/powerpoint/2010/main" val="3025783058"/>
              </p:ext>
            </p:extLst>
          </p:nvPr>
        </p:nvGraphicFramePr>
        <p:xfrm>
          <a:off x="2032000" y="2401147"/>
          <a:ext cx="8413806" cy="1112520"/>
        </p:xfrm>
        <a:graphic>
          <a:graphicData uri="http://schemas.openxmlformats.org/drawingml/2006/table">
            <a:tbl>
              <a:tblPr firstRow="1" bandRow="1">
                <a:tableStyleId>{5C22544A-7EE6-4342-B048-85BDC9FD1C3A}</a:tableStyleId>
              </a:tblPr>
              <a:tblGrid>
                <a:gridCol w="1652771">
                  <a:extLst>
                    <a:ext uri="{9D8B030D-6E8A-4147-A177-3AD203B41FA5}">
                      <a16:colId xmlns:a16="http://schemas.microsoft.com/office/drawing/2014/main" val="1089637012"/>
                    </a:ext>
                  </a:extLst>
                </a:gridCol>
                <a:gridCol w="1874964">
                  <a:extLst>
                    <a:ext uri="{9D8B030D-6E8A-4147-A177-3AD203B41FA5}">
                      <a16:colId xmlns:a16="http://schemas.microsoft.com/office/drawing/2014/main" val="4182812898"/>
                    </a:ext>
                  </a:extLst>
                </a:gridCol>
                <a:gridCol w="1260792">
                  <a:extLst>
                    <a:ext uri="{9D8B030D-6E8A-4147-A177-3AD203B41FA5}">
                      <a16:colId xmlns:a16="http://schemas.microsoft.com/office/drawing/2014/main" val="1363375442"/>
                    </a:ext>
                  </a:extLst>
                </a:gridCol>
                <a:gridCol w="1830896">
                  <a:extLst>
                    <a:ext uri="{9D8B030D-6E8A-4147-A177-3AD203B41FA5}">
                      <a16:colId xmlns:a16="http://schemas.microsoft.com/office/drawing/2014/main" val="1037257431"/>
                    </a:ext>
                  </a:extLst>
                </a:gridCol>
                <a:gridCol w="1794383">
                  <a:extLst>
                    <a:ext uri="{9D8B030D-6E8A-4147-A177-3AD203B41FA5}">
                      <a16:colId xmlns:a16="http://schemas.microsoft.com/office/drawing/2014/main" val="2909979551"/>
                    </a:ext>
                  </a:extLst>
                </a:gridCol>
              </a:tblGrid>
              <a:tr h="370840">
                <a:tc>
                  <a:txBody>
                    <a:bodyPr/>
                    <a:lstStyle/>
                    <a:p>
                      <a:pPr algn="ctr"/>
                      <a:endParaRPr lang="fr-FR" dirty="0"/>
                    </a:p>
                  </a:txBody>
                  <a:tcPr>
                    <a:solidFill>
                      <a:schemeClr val="bg1"/>
                    </a:solidFill>
                  </a:tcPr>
                </a:tc>
                <a:tc>
                  <a:txBody>
                    <a:bodyPr/>
                    <a:lstStyle/>
                    <a:p>
                      <a:pPr algn="ctr"/>
                      <a:r>
                        <a:rPr lang="fr-FR" dirty="0"/>
                        <a:t>circonference_cm</a:t>
                      </a:r>
                    </a:p>
                  </a:txBody>
                  <a:tcPr/>
                </a:tc>
                <a:tc>
                  <a:txBody>
                    <a:bodyPr/>
                    <a:lstStyle/>
                    <a:p>
                      <a:pPr algn="ctr"/>
                      <a:r>
                        <a:rPr lang="fr-FR" dirty="0"/>
                        <a:t>hauteur_m</a:t>
                      </a:r>
                    </a:p>
                  </a:txBody>
                  <a:tcPr/>
                </a:tc>
                <a:tc>
                  <a:txBody>
                    <a:bodyPr/>
                    <a:lstStyle/>
                    <a:p>
                      <a:pPr algn="ctr"/>
                      <a:r>
                        <a:rPr lang="fr-FR" dirty="0">
                          <a:latin typeface="Montserrat"/>
                          <a:sym typeface="Wingdings" panose="05000000000000000000" pitchFamily="2" charset="2"/>
                        </a:rPr>
                        <a:t>geo_point_2d_a </a:t>
                      </a:r>
                      <a:endParaRPr lang="fr-FR" dirty="0"/>
                    </a:p>
                  </a:txBody>
                  <a:tcPr/>
                </a:tc>
                <a:tc>
                  <a:txBody>
                    <a:bodyPr/>
                    <a:lstStyle/>
                    <a:p>
                      <a:pPr algn="ctr"/>
                      <a:r>
                        <a:rPr lang="fr-FR" dirty="0">
                          <a:latin typeface="Montserrat"/>
                          <a:sym typeface="Wingdings" panose="05000000000000000000" pitchFamily="2" charset="2"/>
                        </a:rPr>
                        <a:t>geo_point_2d_b</a:t>
                      </a:r>
                      <a:endParaRPr lang="fr-FR" dirty="0"/>
                    </a:p>
                  </a:txBody>
                  <a:tcPr/>
                </a:tc>
                <a:extLst>
                  <a:ext uri="{0D108BD9-81ED-4DB2-BD59-A6C34878D82A}">
                    <a16:rowId xmlns:a16="http://schemas.microsoft.com/office/drawing/2014/main" val="3342433337"/>
                  </a:ext>
                </a:extLst>
              </a:tr>
              <a:tr h="370840">
                <a:tc>
                  <a:txBody>
                    <a:bodyPr/>
                    <a:lstStyle/>
                    <a:p>
                      <a:pPr algn="ctr"/>
                      <a:r>
                        <a:rPr lang="fr-FR" dirty="0"/>
                        <a:t>Min</a:t>
                      </a:r>
                    </a:p>
                  </a:txBody>
                  <a:tcPr/>
                </a:tc>
                <a:tc>
                  <a:txBody>
                    <a:bodyPr/>
                    <a:lstStyle/>
                    <a:p>
                      <a:pPr algn="ctr"/>
                      <a:r>
                        <a:rPr lang="fr-FR" dirty="0"/>
                        <a:t>0</a:t>
                      </a:r>
                    </a:p>
                  </a:txBody>
                  <a:tcPr/>
                </a:tc>
                <a:tc>
                  <a:txBody>
                    <a:bodyPr/>
                    <a:lstStyle/>
                    <a:p>
                      <a:pPr algn="ctr"/>
                      <a:r>
                        <a:rPr lang="fr-FR" dirty="0"/>
                        <a:t>0</a:t>
                      </a:r>
                    </a:p>
                  </a:txBody>
                  <a:tcPr/>
                </a:tc>
                <a:tc>
                  <a:txBody>
                    <a:bodyPr/>
                    <a:lstStyle/>
                    <a:p>
                      <a:pPr algn="ctr"/>
                      <a:r>
                        <a:rPr lang="fr-FR" sz="1800" b="0" i="0" kern="1200" dirty="0">
                          <a:solidFill>
                            <a:schemeClr val="dk1"/>
                          </a:solidFill>
                          <a:effectLst/>
                          <a:latin typeface="+mn-lt"/>
                          <a:ea typeface="+mn-ea"/>
                          <a:cs typeface="+mn-cs"/>
                        </a:rPr>
                        <a:t>48.742290</a:t>
                      </a:r>
                      <a:endParaRPr lang="fr-FR" dirty="0"/>
                    </a:p>
                  </a:txBody>
                  <a:tcPr/>
                </a:tc>
                <a:tc>
                  <a:txBody>
                    <a:bodyPr/>
                    <a:lstStyle/>
                    <a:p>
                      <a:pPr algn="ctr"/>
                      <a:r>
                        <a:rPr lang="fr-FR" sz="1800" b="0" i="0" kern="1200" dirty="0">
                          <a:solidFill>
                            <a:schemeClr val="dk1"/>
                          </a:solidFill>
                          <a:effectLst/>
                          <a:latin typeface="+mn-lt"/>
                          <a:ea typeface="+mn-ea"/>
                          <a:cs typeface="+mn-cs"/>
                        </a:rPr>
                        <a:t>2.210241</a:t>
                      </a:r>
                      <a:endParaRPr lang="fr-FR" dirty="0"/>
                    </a:p>
                  </a:txBody>
                  <a:tcPr/>
                </a:tc>
                <a:extLst>
                  <a:ext uri="{0D108BD9-81ED-4DB2-BD59-A6C34878D82A}">
                    <a16:rowId xmlns:a16="http://schemas.microsoft.com/office/drawing/2014/main" val="3155101391"/>
                  </a:ext>
                </a:extLst>
              </a:tr>
              <a:tr h="370840">
                <a:tc>
                  <a:txBody>
                    <a:bodyPr/>
                    <a:lstStyle/>
                    <a:p>
                      <a:pPr algn="ctr"/>
                      <a:r>
                        <a:rPr lang="fr-FR" dirty="0"/>
                        <a:t>Max</a:t>
                      </a:r>
                    </a:p>
                  </a:txBody>
                  <a:tcPr/>
                </a:tc>
                <a:tc>
                  <a:txBody>
                    <a:bodyPr/>
                    <a:lstStyle/>
                    <a:p>
                      <a:pPr algn="ctr"/>
                      <a:r>
                        <a:rPr lang="fr-FR" dirty="0"/>
                        <a:t>250255</a:t>
                      </a:r>
                    </a:p>
                  </a:txBody>
                  <a:tcPr/>
                </a:tc>
                <a:tc>
                  <a:txBody>
                    <a:bodyPr/>
                    <a:lstStyle/>
                    <a:p>
                      <a:pPr algn="ctr"/>
                      <a:r>
                        <a:rPr lang="fr-FR" dirty="0"/>
                        <a:t>881818</a:t>
                      </a:r>
                    </a:p>
                  </a:txBody>
                  <a:tcPr/>
                </a:tc>
                <a:tc>
                  <a:txBody>
                    <a:bodyPr/>
                    <a:lstStyle/>
                    <a:p>
                      <a:pPr algn="ctr"/>
                      <a:r>
                        <a:rPr lang="fr-FR" sz="1800" b="0" i="0" kern="1200" dirty="0">
                          <a:solidFill>
                            <a:schemeClr val="dk1"/>
                          </a:solidFill>
                          <a:effectLst/>
                          <a:latin typeface="+mn-lt"/>
                          <a:ea typeface="+mn-ea"/>
                          <a:cs typeface="+mn-cs"/>
                        </a:rPr>
                        <a:t>48.911485</a:t>
                      </a:r>
                      <a:endParaRPr lang="fr-FR" dirty="0"/>
                    </a:p>
                  </a:txBody>
                  <a:tcPr/>
                </a:tc>
                <a:tc>
                  <a:txBody>
                    <a:bodyPr/>
                    <a:lstStyle/>
                    <a:p>
                      <a:pPr algn="ctr"/>
                      <a:r>
                        <a:rPr lang="fr-FR" sz="1800" b="0" i="0" kern="1200" dirty="0">
                          <a:solidFill>
                            <a:schemeClr val="dk1"/>
                          </a:solidFill>
                          <a:effectLst/>
                          <a:latin typeface="+mn-lt"/>
                          <a:ea typeface="+mn-ea"/>
                          <a:cs typeface="+mn-cs"/>
                        </a:rPr>
                        <a:t>2.469759</a:t>
                      </a:r>
                      <a:endParaRPr lang="fr-FR" dirty="0"/>
                    </a:p>
                  </a:txBody>
                  <a:tcPr/>
                </a:tc>
                <a:extLst>
                  <a:ext uri="{0D108BD9-81ED-4DB2-BD59-A6C34878D82A}">
                    <a16:rowId xmlns:a16="http://schemas.microsoft.com/office/drawing/2014/main" val="3920553602"/>
                  </a:ext>
                </a:extLst>
              </a:tr>
            </a:tbl>
          </a:graphicData>
        </a:graphic>
      </p:graphicFrame>
      <p:sp>
        <p:nvSpPr>
          <p:cNvPr id="5" name="ZoneTexte 4">
            <a:extLst>
              <a:ext uri="{FF2B5EF4-FFF2-40B4-BE49-F238E27FC236}">
                <a16:creationId xmlns:a16="http://schemas.microsoft.com/office/drawing/2014/main" id="{DC14A35A-7DFF-CE72-D7B9-16A8666C5509}"/>
              </a:ext>
            </a:extLst>
          </p:cNvPr>
          <p:cNvSpPr txBox="1"/>
          <p:nvPr/>
        </p:nvSpPr>
        <p:spPr>
          <a:xfrm>
            <a:off x="1141413" y="1409255"/>
            <a:ext cx="6061077" cy="369332"/>
          </a:xfrm>
          <a:prstGeom prst="rect">
            <a:avLst/>
          </a:prstGeom>
          <a:noFill/>
        </p:spPr>
        <p:txBody>
          <a:bodyPr wrap="square" rtlCol="0">
            <a:spAutoFit/>
          </a:bodyPr>
          <a:lstStyle/>
          <a:p>
            <a:r>
              <a:rPr lang="fr-FR" dirty="0"/>
              <a:t>Les 4 variables à étudier pour les « outliers » sont les suivantes :</a:t>
            </a:r>
          </a:p>
        </p:txBody>
      </p:sp>
      <p:sp>
        <p:nvSpPr>
          <p:cNvPr id="7" name="ZoneTexte 6">
            <a:extLst>
              <a:ext uri="{FF2B5EF4-FFF2-40B4-BE49-F238E27FC236}">
                <a16:creationId xmlns:a16="http://schemas.microsoft.com/office/drawing/2014/main" id="{AFE25023-BC6F-8A9D-E437-1F3B2FE1EA11}"/>
              </a:ext>
            </a:extLst>
          </p:cNvPr>
          <p:cNvSpPr txBox="1"/>
          <p:nvPr/>
        </p:nvSpPr>
        <p:spPr>
          <a:xfrm>
            <a:off x="1515534" y="5901267"/>
            <a:ext cx="10981266" cy="369332"/>
          </a:xfrm>
          <a:prstGeom prst="rect">
            <a:avLst/>
          </a:prstGeom>
          <a:noFill/>
        </p:spPr>
        <p:txBody>
          <a:bodyPr wrap="square" rtlCol="0">
            <a:spAutoFit/>
          </a:bodyPr>
          <a:lstStyle/>
          <a:p>
            <a:r>
              <a:rPr lang="fr-FR" dirty="0"/>
              <a:t>L’ID ne sera pas abordé dans le cadre de l’analyse des Outliers car elle n’est pas pertinente pour notre cas </a:t>
            </a:r>
          </a:p>
        </p:txBody>
      </p:sp>
    </p:spTree>
    <p:extLst>
      <p:ext uri="{BB962C8B-B14F-4D97-AF65-F5344CB8AC3E}">
        <p14:creationId xmlns:p14="http://schemas.microsoft.com/office/powerpoint/2010/main" val="69381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4906</TotalTime>
  <Words>3668</Words>
  <Application>Microsoft Office PowerPoint</Application>
  <PresentationFormat>Grand écran</PresentationFormat>
  <Paragraphs>307</Paragraphs>
  <Slides>38</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38</vt:i4>
      </vt:variant>
    </vt:vector>
  </HeadingPairs>
  <TitlesOfParts>
    <vt:vector size="46" baseType="lpstr">
      <vt:lpstr>Arial</vt:lpstr>
      <vt:lpstr>Helvetica Neue</vt:lpstr>
      <vt:lpstr>Montserrat</vt:lpstr>
      <vt:lpstr>Segoe UI</vt:lpstr>
      <vt:lpstr>Tw Cen MT</vt:lpstr>
      <vt:lpstr>Tw Cen MT (Corps)</vt:lpstr>
      <vt:lpstr>Wingdings</vt:lpstr>
      <vt:lpstr>Circuit</vt:lpstr>
      <vt:lpstr>Projet 2 : Participez à un concours sur la Smart City</vt:lpstr>
      <vt:lpstr>Présentation PowerPoint</vt:lpstr>
      <vt:lpstr>Déroulement de la présentation   Démarche méthodologique d’analyse de données    Présentation générale du jeu de données  Analyse Univarié   Analyse multivarié   Synthèse    </vt:lpstr>
      <vt:lpstr>Démarche méthodologique d’analyse de données</vt:lpstr>
      <vt:lpstr>   Présentation générale du jeu de données </vt:lpstr>
      <vt:lpstr>Exploration des données  Présentation de la structure</vt:lpstr>
      <vt:lpstr>Exploration des données  Les manquants</vt:lpstr>
      <vt:lpstr>Exploration des données  LES DOUBLONS</vt:lpstr>
      <vt:lpstr>Exploration des données  OUTLIERS</vt:lpstr>
      <vt:lpstr>Présentation PowerPoint</vt:lpstr>
      <vt:lpstr>Exploration des données  OUTLIERS  Circonférences</vt:lpstr>
      <vt:lpstr>Exploration des données  OUTLIERS  Circonférences</vt:lpstr>
      <vt:lpstr>Exploration des données  OUTLIERS  Circonférences</vt:lpstr>
      <vt:lpstr>Présentation PowerPoint</vt:lpstr>
      <vt:lpstr>Présentation PowerPoint</vt:lpstr>
      <vt:lpstr>Présentation PowerPoint</vt:lpstr>
      <vt:lpstr>Présentation PowerPoint</vt:lpstr>
      <vt:lpstr>Exploration des données  BILAN  </vt:lpstr>
      <vt:lpstr>  </vt:lpstr>
      <vt:lpstr>Présentation PowerPoint</vt:lpstr>
      <vt:lpstr>ANALYSES UNIVARIEES  DOMANIALITE</vt:lpstr>
      <vt:lpstr>ANALYSES UNIVARIEES  ARRONDISSEMENT</vt:lpstr>
      <vt:lpstr>ANALYSES UNIVARIEES  libellé</vt:lpstr>
      <vt:lpstr>ANALYSES UNIVARIEES  genre</vt:lpstr>
      <vt:lpstr>ANALYSES UNIVARIEES  STADE DEVELOPPEMENT et Remarquable</vt:lpstr>
      <vt:lpstr>3.2 Analyses Univariées – Circonférences</vt:lpstr>
      <vt:lpstr>3.2 Analyses Univariées – HAUTEURS</vt:lpstr>
      <vt:lpstr> </vt:lpstr>
      <vt:lpstr>Question 1 : quelle est la répartition des arbres par arrondissement ?</vt:lpstr>
      <vt:lpstr>Question 2 : Comment les 5 arbres les plus représentés sont réparties sur le territoire parisien ? </vt:lpstr>
      <vt:lpstr>Question 3 : quelle est la population la plus représentée par espèces et genre ? </vt:lpstr>
      <vt:lpstr>Question 4 : quelle est la répartition des arbres vis à vis de leurs hauteurs ?</vt:lpstr>
      <vt:lpstr>Question 5 : est ce que les arbres évoluent correctement ? </vt:lpstr>
      <vt:lpstr>Question 6 : quelle est la proportion d’arbres par maturité et leurs localisations ?</vt:lpstr>
      <vt:lpstr>Question 7 : quelle est la répartition des arbres remarquables par arrondissement et leurs dimensions?</vt:lpstr>
      <vt:lpstr>SYNTHESE (1/2)</vt:lpstr>
      <vt:lpstr>SYNTHESE (2/2)</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1</dc:title>
  <dc:creator>Anthony Renard</dc:creator>
  <cp:lastModifiedBy>Anthony Renard</cp:lastModifiedBy>
  <cp:revision>156</cp:revision>
  <dcterms:created xsi:type="dcterms:W3CDTF">2022-09-22T18:59:21Z</dcterms:created>
  <dcterms:modified xsi:type="dcterms:W3CDTF">2022-11-03T20:55:06Z</dcterms:modified>
</cp:coreProperties>
</file>